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6"/>
  </p:notesMasterIdLst>
  <p:sldIdLst>
    <p:sldId id="256" r:id="rId2"/>
    <p:sldId id="261" r:id="rId3"/>
    <p:sldId id="258" r:id="rId4"/>
    <p:sldId id="257" r:id="rId5"/>
    <p:sldId id="259" r:id="rId6"/>
    <p:sldId id="270" r:id="rId7"/>
    <p:sldId id="260" r:id="rId8"/>
    <p:sldId id="272" r:id="rId9"/>
    <p:sldId id="262" r:id="rId10"/>
    <p:sldId id="274" r:id="rId11"/>
    <p:sldId id="264" r:id="rId12"/>
    <p:sldId id="271" r:id="rId13"/>
    <p:sldId id="266" r:id="rId14"/>
    <p:sldId id="27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34459AE-1F83-C447-B69F-83C64EC241B0}">
          <p14:sldIdLst>
            <p14:sldId id="256"/>
          </p14:sldIdLst>
        </p14:section>
        <p14:section name="Intro" id="{CC2A1664-469C-1240-AA8F-F9D304F883FA}">
          <p14:sldIdLst>
            <p14:sldId id="261"/>
            <p14:sldId id="258"/>
            <p14:sldId id="257"/>
            <p14:sldId id="259"/>
            <p14:sldId id="270"/>
          </p14:sldIdLst>
        </p14:section>
        <p14:section name="Brain" id="{4E098729-0423-6049-96B0-38D1BC34FDF5}">
          <p14:sldIdLst>
            <p14:sldId id="260"/>
            <p14:sldId id="272"/>
          </p14:sldIdLst>
        </p14:section>
        <p14:section name="Organism" id="{49C4E4AC-8A13-3740-BB48-0B4B606553E0}">
          <p14:sldIdLst>
            <p14:sldId id="262"/>
            <p14:sldId id="274"/>
          </p14:sldIdLst>
        </p14:section>
        <p14:section name="Psychic Prision" id="{9DC1D8B1-AAF5-664C-BF9B-749FEF3389AA}">
          <p14:sldIdLst>
            <p14:sldId id="264"/>
          </p14:sldIdLst>
        </p14:section>
        <p14:section name="Appendix" id="{913294BF-DB66-AA4D-BF4A-7E46D45839C5}">
          <p14:sldIdLst>
            <p14:sldId id="271"/>
            <p14:sldId id="266"/>
            <p14:sldId id="27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CEDF"/>
    <a:srgbClr val="00ED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56"/>
    <p:restoredTop sz="94679"/>
  </p:normalViewPr>
  <p:slideViewPr>
    <p:cSldViewPr snapToGrid="0" snapToObjects="1">
      <p:cViewPr>
        <p:scale>
          <a:sx n="111" d="100"/>
          <a:sy n="111" d="100"/>
        </p:scale>
        <p:origin x="736" y="1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4BB6E8-0636-D844-B6C1-9E78B77715CA}" type="datetimeFigureOut">
              <a:rPr lang="en-US" smtClean="0"/>
              <a:t>12/7/21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E2F4C-D847-864B-97AD-754FA9EFA89A}" type="slidenum">
              <a:rPr lang="en-US" smtClean="0"/>
              <a:t>‹#›</a:t>
            </a:fld>
            <a:endParaRPr lang="en-US"/>
          </a:p>
        </p:txBody>
      </p:sp>
    </p:spTree>
    <p:extLst>
      <p:ext uri="{BB962C8B-B14F-4D97-AF65-F5344CB8AC3E}">
        <p14:creationId xmlns:p14="http://schemas.microsoft.com/office/powerpoint/2010/main" val="48998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BE2F4C-D847-864B-97AD-754FA9EFA89A}" type="slidenum">
              <a:rPr lang="en-US" smtClean="0"/>
              <a:t>2</a:t>
            </a:fld>
            <a:endParaRPr lang="en-US"/>
          </a:p>
        </p:txBody>
      </p:sp>
    </p:spTree>
    <p:extLst>
      <p:ext uri="{BB962C8B-B14F-4D97-AF65-F5344CB8AC3E}">
        <p14:creationId xmlns:p14="http://schemas.microsoft.com/office/powerpoint/2010/main" val="3357639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won the constructors championship every year since 2014 – are on track to win another. </a:t>
            </a:r>
          </a:p>
          <a:p>
            <a:endParaRPr lang="en-US" dirty="0"/>
          </a:p>
        </p:txBody>
      </p:sp>
      <p:sp>
        <p:nvSpPr>
          <p:cNvPr id="4" name="Slide Number Placeholder 3"/>
          <p:cNvSpPr>
            <a:spLocks noGrp="1"/>
          </p:cNvSpPr>
          <p:nvPr>
            <p:ph type="sldNum" sz="quarter" idx="5"/>
          </p:nvPr>
        </p:nvSpPr>
        <p:spPr/>
        <p:txBody>
          <a:bodyPr/>
          <a:lstStyle/>
          <a:p>
            <a:fld id="{3ABE2F4C-D847-864B-97AD-754FA9EFA89A}" type="slidenum">
              <a:rPr lang="en-US" smtClean="0"/>
              <a:t>6</a:t>
            </a:fld>
            <a:endParaRPr lang="en-US"/>
          </a:p>
        </p:txBody>
      </p:sp>
    </p:spTree>
    <p:extLst>
      <p:ext uri="{BB962C8B-B14F-4D97-AF65-F5344CB8AC3E}">
        <p14:creationId xmlns:p14="http://schemas.microsoft.com/office/powerpoint/2010/main" val="1870521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DengXian" panose="02010600030101010101" pitchFamily="2" charset="-122"/>
                <a:cs typeface="Times New Roman" panose="02020603050405020304" pitchFamily="18" charset="0"/>
              </a:rPr>
              <a:t>Norms are male dominance. F1 is dominated by white men. Mercedes in an effort to reevaluate their progress against the norms, and evaluate the norms has engaged in diversity efforts. </a:t>
            </a:r>
            <a:r>
              <a:rPr lang="en-US" sz="1200" i="1" dirty="0">
                <a:effectLst/>
                <a:latin typeface="Calibri" panose="020F0502020204030204" pitchFamily="34" charset="0"/>
                <a:ea typeface="DengXian" panose="02010600030101010101" pitchFamily="2" charset="-122"/>
                <a:cs typeface="Times New Roman" panose="02020603050405020304" pitchFamily="18" charset="0"/>
              </a:rPr>
              <a:t>Double loop – Diversity efforts – 2025 effort for 25% of underrepresented groups. </a:t>
            </a:r>
            <a:r>
              <a:rPr lang="en-US" sz="1200" dirty="0">
                <a:effectLst/>
                <a:latin typeface="Calibri" panose="020F0502020204030204" pitchFamily="34" charset="0"/>
                <a:ea typeface="DengXian" panose="02010600030101010101" pitchFamily="2" charset="-122"/>
                <a:cs typeface="Times New Roman" panose="02020603050405020304" pitchFamily="18" charset="0"/>
              </a:rPr>
              <a:t>Also heavily involved in getting more women in stem</a:t>
            </a:r>
          </a:p>
          <a:p>
            <a:endParaRPr lang="en-US" dirty="0"/>
          </a:p>
        </p:txBody>
      </p:sp>
      <p:sp>
        <p:nvSpPr>
          <p:cNvPr id="4" name="Slide Number Placeholder 3"/>
          <p:cNvSpPr>
            <a:spLocks noGrp="1"/>
          </p:cNvSpPr>
          <p:nvPr>
            <p:ph type="sldNum" sz="quarter" idx="5"/>
          </p:nvPr>
        </p:nvSpPr>
        <p:spPr/>
        <p:txBody>
          <a:bodyPr/>
          <a:lstStyle/>
          <a:p>
            <a:fld id="{3ABE2F4C-D847-864B-97AD-754FA9EFA89A}" type="slidenum">
              <a:rPr lang="en-US" smtClean="0"/>
              <a:t>7</a:t>
            </a:fld>
            <a:endParaRPr lang="en-US"/>
          </a:p>
        </p:txBody>
      </p:sp>
    </p:spTree>
    <p:extLst>
      <p:ext uri="{BB962C8B-B14F-4D97-AF65-F5344CB8AC3E}">
        <p14:creationId xmlns:p14="http://schemas.microsoft.com/office/powerpoint/2010/main" val="2834679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Make employees feel useful and important by giving them meaningful jobs, autonomy, and respect </a:t>
            </a:r>
            <a:r>
              <a:rPr lang="en-US" dirty="0">
                <a:sym typeface="Wingdings" pitchFamily="2" charset="2"/>
              </a:rPr>
              <a:t></a:t>
            </a:r>
            <a:r>
              <a:rPr lang="en-US" dirty="0"/>
              <a:t> job enrichment/employee centered style of leadership trumps authoritarian leadership style. </a:t>
            </a:r>
            <a:r>
              <a:rPr lang="en-US" b="1" dirty="0"/>
              <a:t>Employees are a valuable resource, they should be treated that way. </a:t>
            </a:r>
            <a:endParaRPr lang="en-US" dirty="0"/>
          </a:p>
          <a:p>
            <a:endParaRPr lang="en-US" dirty="0"/>
          </a:p>
        </p:txBody>
      </p:sp>
      <p:sp>
        <p:nvSpPr>
          <p:cNvPr id="4" name="Slide Number Placeholder 3"/>
          <p:cNvSpPr>
            <a:spLocks noGrp="1"/>
          </p:cNvSpPr>
          <p:nvPr>
            <p:ph type="sldNum" sz="quarter" idx="5"/>
          </p:nvPr>
        </p:nvSpPr>
        <p:spPr/>
        <p:txBody>
          <a:bodyPr/>
          <a:lstStyle/>
          <a:p>
            <a:fld id="{3ABE2F4C-D847-864B-97AD-754FA9EFA89A}" type="slidenum">
              <a:rPr lang="en-US" smtClean="0"/>
              <a:t>9</a:t>
            </a:fld>
            <a:endParaRPr lang="en-US"/>
          </a:p>
        </p:txBody>
      </p:sp>
    </p:spTree>
    <p:extLst>
      <p:ext uri="{BB962C8B-B14F-4D97-AF65-F5344CB8AC3E}">
        <p14:creationId xmlns:p14="http://schemas.microsoft.com/office/powerpoint/2010/main" val="2200831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day can be defined by a change in environment, or a change in technological systems/market systems. Problems posed by these changes require open and flexible styles of organizational management. </a:t>
            </a:r>
          </a:p>
          <a:p>
            <a:endParaRPr lang="en-US" dirty="0"/>
          </a:p>
        </p:txBody>
      </p:sp>
      <p:sp>
        <p:nvSpPr>
          <p:cNvPr id="4" name="Slide Number Placeholder 3"/>
          <p:cNvSpPr>
            <a:spLocks noGrp="1"/>
          </p:cNvSpPr>
          <p:nvPr>
            <p:ph type="sldNum" sz="quarter" idx="5"/>
          </p:nvPr>
        </p:nvSpPr>
        <p:spPr/>
        <p:txBody>
          <a:bodyPr/>
          <a:lstStyle/>
          <a:p>
            <a:fld id="{3ABE2F4C-D847-864B-97AD-754FA9EFA89A}" type="slidenum">
              <a:rPr lang="en-US" smtClean="0"/>
              <a:t>10</a:t>
            </a:fld>
            <a:endParaRPr lang="en-US"/>
          </a:p>
        </p:txBody>
      </p:sp>
    </p:spTree>
    <p:extLst>
      <p:ext uri="{BB962C8B-B14F-4D97-AF65-F5344CB8AC3E}">
        <p14:creationId xmlns:p14="http://schemas.microsoft.com/office/powerpoint/2010/main" val="3782366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BE2F4C-D847-864B-97AD-754FA9EFA89A}" type="slidenum">
              <a:rPr lang="en-US" smtClean="0"/>
              <a:t>11</a:t>
            </a:fld>
            <a:endParaRPr lang="en-US"/>
          </a:p>
        </p:txBody>
      </p:sp>
    </p:spTree>
    <p:extLst>
      <p:ext uri="{BB962C8B-B14F-4D97-AF65-F5344CB8AC3E}">
        <p14:creationId xmlns:p14="http://schemas.microsoft.com/office/powerpoint/2010/main" val="3118476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Won constructors championship every year since 2014</a:t>
            </a:r>
          </a:p>
          <a:p>
            <a:endParaRPr lang="en-US" dirty="0"/>
          </a:p>
        </p:txBody>
      </p:sp>
      <p:sp>
        <p:nvSpPr>
          <p:cNvPr id="4" name="Slide Number Placeholder 3"/>
          <p:cNvSpPr>
            <a:spLocks noGrp="1"/>
          </p:cNvSpPr>
          <p:nvPr>
            <p:ph type="sldNum" sz="quarter" idx="5"/>
          </p:nvPr>
        </p:nvSpPr>
        <p:spPr/>
        <p:txBody>
          <a:bodyPr/>
          <a:lstStyle/>
          <a:p>
            <a:fld id="{3ABE2F4C-D847-864B-97AD-754FA9EFA89A}" type="slidenum">
              <a:rPr lang="en-US" smtClean="0"/>
              <a:t>13</a:t>
            </a:fld>
            <a:endParaRPr lang="en-US"/>
          </a:p>
        </p:txBody>
      </p:sp>
    </p:spTree>
    <p:extLst>
      <p:ext uri="{BB962C8B-B14F-4D97-AF65-F5344CB8AC3E}">
        <p14:creationId xmlns:p14="http://schemas.microsoft.com/office/powerpoint/2010/main" val="1547885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36EC6F-EFF3-DA46-B509-C91559195E66}" type="datetimeFigureOut">
              <a:rPr lang="en-US" smtClean="0"/>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E80E2-3BF9-EC4E-927B-6A7A95BDD492}" type="slidenum">
              <a:rPr lang="en-US" smtClean="0"/>
              <a:t>‹#›</a:t>
            </a:fld>
            <a:endParaRPr lang="en-US"/>
          </a:p>
        </p:txBody>
      </p:sp>
    </p:spTree>
    <p:extLst>
      <p:ext uri="{BB962C8B-B14F-4D97-AF65-F5344CB8AC3E}">
        <p14:creationId xmlns:p14="http://schemas.microsoft.com/office/powerpoint/2010/main" val="3370437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36EC6F-EFF3-DA46-B509-C91559195E66}" type="datetimeFigureOut">
              <a:rPr lang="en-US" smtClean="0"/>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E80E2-3BF9-EC4E-927B-6A7A95BDD492}" type="slidenum">
              <a:rPr lang="en-US" smtClean="0"/>
              <a:t>‹#›</a:t>
            </a:fld>
            <a:endParaRPr lang="en-US"/>
          </a:p>
        </p:txBody>
      </p:sp>
    </p:spTree>
    <p:extLst>
      <p:ext uri="{BB962C8B-B14F-4D97-AF65-F5344CB8AC3E}">
        <p14:creationId xmlns:p14="http://schemas.microsoft.com/office/powerpoint/2010/main" val="170661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36EC6F-EFF3-DA46-B509-C91559195E66}" type="datetimeFigureOut">
              <a:rPr lang="en-US" smtClean="0"/>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E80E2-3BF9-EC4E-927B-6A7A95BDD492}" type="slidenum">
              <a:rPr lang="en-US" smtClean="0"/>
              <a:t>‹#›</a:t>
            </a:fld>
            <a:endParaRPr lang="en-US"/>
          </a:p>
        </p:txBody>
      </p:sp>
    </p:spTree>
    <p:extLst>
      <p:ext uri="{BB962C8B-B14F-4D97-AF65-F5344CB8AC3E}">
        <p14:creationId xmlns:p14="http://schemas.microsoft.com/office/powerpoint/2010/main" val="69538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36EC6F-EFF3-DA46-B509-C91559195E66}" type="datetimeFigureOut">
              <a:rPr lang="en-US" smtClean="0"/>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E80E2-3BF9-EC4E-927B-6A7A95BDD492}" type="slidenum">
              <a:rPr lang="en-US" smtClean="0"/>
              <a:t>‹#›</a:t>
            </a:fld>
            <a:endParaRPr lang="en-US"/>
          </a:p>
        </p:txBody>
      </p:sp>
    </p:spTree>
    <p:extLst>
      <p:ext uri="{BB962C8B-B14F-4D97-AF65-F5344CB8AC3E}">
        <p14:creationId xmlns:p14="http://schemas.microsoft.com/office/powerpoint/2010/main" val="242337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36EC6F-EFF3-DA46-B509-C91559195E66}" type="datetimeFigureOut">
              <a:rPr lang="en-US" smtClean="0"/>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E80E2-3BF9-EC4E-927B-6A7A95BDD492}" type="slidenum">
              <a:rPr lang="en-US" smtClean="0"/>
              <a:t>‹#›</a:t>
            </a:fld>
            <a:endParaRPr lang="en-US"/>
          </a:p>
        </p:txBody>
      </p:sp>
    </p:spTree>
    <p:extLst>
      <p:ext uri="{BB962C8B-B14F-4D97-AF65-F5344CB8AC3E}">
        <p14:creationId xmlns:p14="http://schemas.microsoft.com/office/powerpoint/2010/main" val="720360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36EC6F-EFF3-DA46-B509-C91559195E66}" type="datetimeFigureOut">
              <a:rPr lang="en-US" smtClean="0"/>
              <a:t>12/7/21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E80E2-3BF9-EC4E-927B-6A7A95BDD492}" type="slidenum">
              <a:rPr lang="en-US" smtClean="0"/>
              <a:t>‹#›</a:t>
            </a:fld>
            <a:endParaRPr lang="en-US"/>
          </a:p>
        </p:txBody>
      </p:sp>
    </p:spTree>
    <p:extLst>
      <p:ext uri="{BB962C8B-B14F-4D97-AF65-F5344CB8AC3E}">
        <p14:creationId xmlns:p14="http://schemas.microsoft.com/office/powerpoint/2010/main" val="241088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36EC6F-EFF3-DA46-B509-C91559195E66}" type="datetimeFigureOut">
              <a:rPr lang="en-US" smtClean="0"/>
              <a:t>12/7/21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9E80E2-3BF9-EC4E-927B-6A7A95BDD492}" type="slidenum">
              <a:rPr lang="en-US" smtClean="0"/>
              <a:t>‹#›</a:t>
            </a:fld>
            <a:endParaRPr lang="en-US"/>
          </a:p>
        </p:txBody>
      </p:sp>
    </p:spTree>
    <p:extLst>
      <p:ext uri="{BB962C8B-B14F-4D97-AF65-F5344CB8AC3E}">
        <p14:creationId xmlns:p14="http://schemas.microsoft.com/office/powerpoint/2010/main" val="2832706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36EC6F-EFF3-DA46-B509-C91559195E66}" type="datetimeFigureOut">
              <a:rPr lang="en-US" smtClean="0"/>
              <a:t>12/7/21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9E80E2-3BF9-EC4E-927B-6A7A95BDD492}" type="slidenum">
              <a:rPr lang="en-US" smtClean="0"/>
              <a:t>‹#›</a:t>
            </a:fld>
            <a:endParaRPr lang="en-US"/>
          </a:p>
        </p:txBody>
      </p:sp>
    </p:spTree>
    <p:extLst>
      <p:ext uri="{BB962C8B-B14F-4D97-AF65-F5344CB8AC3E}">
        <p14:creationId xmlns:p14="http://schemas.microsoft.com/office/powerpoint/2010/main" val="332468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36EC6F-EFF3-DA46-B509-C91559195E66}" type="datetimeFigureOut">
              <a:rPr lang="en-US" smtClean="0"/>
              <a:t>12/7/21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9E80E2-3BF9-EC4E-927B-6A7A95BDD492}" type="slidenum">
              <a:rPr lang="en-US" smtClean="0"/>
              <a:t>‹#›</a:t>
            </a:fld>
            <a:endParaRPr lang="en-US"/>
          </a:p>
        </p:txBody>
      </p:sp>
    </p:spTree>
    <p:extLst>
      <p:ext uri="{BB962C8B-B14F-4D97-AF65-F5344CB8AC3E}">
        <p14:creationId xmlns:p14="http://schemas.microsoft.com/office/powerpoint/2010/main" val="3431792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36EC6F-EFF3-DA46-B509-C91559195E66}" type="datetimeFigureOut">
              <a:rPr lang="en-US" smtClean="0"/>
              <a:t>12/7/21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E80E2-3BF9-EC4E-927B-6A7A95BDD492}" type="slidenum">
              <a:rPr lang="en-US" smtClean="0"/>
              <a:t>‹#›</a:t>
            </a:fld>
            <a:endParaRPr lang="en-US"/>
          </a:p>
        </p:txBody>
      </p:sp>
    </p:spTree>
    <p:extLst>
      <p:ext uri="{BB962C8B-B14F-4D97-AF65-F5344CB8AC3E}">
        <p14:creationId xmlns:p14="http://schemas.microsoft.com/office/powerpoint/2010/main" val="158541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36EC6F-EFF3-DA46-B509-C91559195E66}" type="datetimeFigureOut">
              <a:rPr lang="en-US" smtClean="0"/>
              <a:t>12/7/21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E80E2-3BF9-EC4E-927B-6A7A95BDD492}" type="slidenum">
              <a:rPr lang="en-US" smtClean="0"/>
              <a:t>‹#›</a:t>
            </a:fld>
            <a:endParaRPr lang="en-US"/>
          </a:p>
        </p:txBody>
      </p:sp>
    </p:spTree>
    <p:extLst>
      <p:ext uri="{BB962C8B-B14F-4D97-AF65-F5344CB8AC3E}">
        <p14:creationId xmlns:p14="http://schemas.microsoft.com/office/powerpoint/2010/main" val="4264802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6EC6F-EFF3-DA46-B509-C91559195E66}" type="datetimeFigureOut">
              <a:rPr lang="en-US" smtClean="0"/>
              <a:t>12/7/21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E80E2-3BF9-EC4E-927B-6A7A95BDD492}" type="slidenum">
              <a:rPr lang="en-US" smtClean="0"/>
              <a:t>‹#›</a:t>
            </a:fld>
            <a:endParaRPr lang="en-US"/>
          </a:p>
        </p:txBody>
      </p:sp>
    </p:spTree>
    <p:extLst>
      <p:ext uri="{BB962C8B-B14F-4D97-AF65-F5344CB8AC3E}">
        <p14:creationId xmlns:p14="http://schemas.microsoft.com/office/powerpoint/2010/main" val="17839993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79B6-0846-0542-8B96-E9BE8C1B7E51}"/>
              </a:ext>
            </a:extLst>
          </p:cNvPr>
          <p:cNvSpPr>
            <a:spLocks noGrp="1"/>
          </p:cNvSpPr>
          <p:nvPr>
            <p:ph type="ctrTitle"/>
          </p:nvPr>
        </p:nvSpPr>
        <p:spPr>
          <a:xfrm>
            <a:off x="1566598" y="367368"/>
            <a:ext cx="9144000" cy="2387600"/>
          </a:xfrm>
        </p:spPr>
        <p:txBody>
          <a:bodyPr/>
          <a:lstStyle/>
          <a:p>
            <a:r>
              <a:rPr lang="en-US" b="1" dirty="0">
                <a:solidFill>
                  <a:schemeClr val="bg1"/>
                </a:solidFill>
                <a:latin typeface="Segoe UI" panose="020B0502040204020203" pitchFamily="34" charset="0"/>
                <a:cs typeface="Segoe UI" panose="020B0502040204020203" pitchFamily="34" charset="0"/>
              </a:rPr>
              <a:t>Mercedes AMG F1</a:t>
            </a:r>
          </a:p>
        </p:txBody>
      </p:sp>
      <p:sp>
        <p:nvSpPr>
          <p:cNvPr id="3" name="Subtitle 2">
            <a:extLst>
              <a:ext uri="{FF2B5EF4-FFF2-40B4-BE49-F238E27FC236}">
                <a16:creationId xmlns:a16="http://schemas.microsoft.com/office/drawing/2014/main" id="{6372B3C6-D6C5-FF43-985B-AE059535DB0A}"/>
              </a:ext>
            </a:extLst>
          </p:cNvPr>
          <p:cNvSpPr>
            <a:spLocks noGrp="1"/>
          </p:cNvSpPr>
          <p:nvPr>
            <p:ph type="subTitle" idx="1"/>
          </p:nvPr>
        </p:nvSpPr>
        <p:spPr>
          <a:xfrm>
            <a:off x="1566598" y="2847043"/>
            <a:ext cx="9144000" cy="1655762"/>
          </a:xfrm>
        </p:spPr>
        <p:txBody>
          <a:bodyPr/>
          <a:lstStyle/>
          <a:p>
            <a:r>
              <a:rPr lang="en-US" dirty="0">
                <a:solidFill>
                  <a:srgbClr val="03CEDF"/>
                </a:solidFill>
                <a:latin typeface="Segoe UI" panose="020B0502040204020203" pitchFamily="34" charset="0"/>
                <a:cs typeface="Segoe UI" panose="020B0502040204020203" pitchFamily="34" charset="0"/>
              </a:rPr>
              <a:t>As seen though Brain, Organism, and Psychic Prison </a:t>
            </a:r>
          </a:p>
        </p:txBody>
      </p:sp>
      <p:sp>
        <p:nvSpPr>
          <p:cNvPr id="7" name="Rectangle 6">
            <a:extLst>
              <a:ext uri="{FF2B5EF4-FFF2-40B4-BE49-F238E27FC236}">
                <a16:creationId xmlns:a16="http://schemas.microsoft.com/office/drawing/2014/main" id="{521F3F61-755D-8B44-B624-73890A339CA1}"/>
              </a:ext>
            </a:extLst>
          </p:cNvPr>
          <p:cNvSpPr/>
          <p:nvPr/>
        </p:nvSpPr>
        <p:spPr>
          <a:xfrm rot="19155544">
            <a:off x="11456715" y="-1501359"/>
            <a:ext cx="477520" cy="3936584"/>
          </a:xfrm>
          <a:prstGeom prst="rect">
            <a:avLst/>
          </a:prstGeom>
          <a:solidFill>
            <a:srgbClr val="03C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2FB17C0-760D-D346-BB9A-54A212F2B6B1}"/>
              </a:ext>
            </a:extLst>
          </p:cNvPr>
          <p:cNvSpPr/>
          <p:nvPr/>
        </p:nvSpPr>
        <p:spPr>
          <a:xfrm rot="19155544">
            <a:off x="11063999" y="-1557073"/>
            <a:ext cx="276315" cy="4868862"/>
          </a:xfrm>
          <a:prstGeom prst="rect">
            <a:avLst/>
          </a:prstGeom>
          <a:solidFill>
            <a:srgbClr val="03C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A5CD884-6C98-6E44-BF88-FA6EF9B30349}"/>
              </a:ext>
            </a:extLst>
          </p:cNvPr>
          <p:cNvSpPr/>
          <p:nvPr/>
        </p:nvSpPr>
        <p:spPr>
          <a:xfrm rot="19155544">
            <a:off x="435593" y="3825206"/>
            <a:ext cx="477520" cy="3936584"/>
          </a:xfrm>
          <a:prstGeom prst="rect">
            <a:avLst/>
          </a:prstGeom>
          <a:solidFill>
            <a:srgbClr val="03C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247B573-03DD-6740-A41E-1DE66A957309}"/>
              </a:ext>
            </a:extLst>
          </p:cNvPr>
          <p:cNvSpPr/>
          <p:nvPr/>
        </p:nvSpPr>
        <p:spPr>
          <a:xfrm rot="19155544">
            <a:off x="42877" y="3769492"/>
            <a:ext cx="276315" cy="4868862"/>
          </a:xfrm>
          <a:prstGeom prst="rect">
            <a:avLst/>
          </a:prstGeom>
          <a:solidFill>
            <a:srgbClr val="03C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F1 W12 E Performance">
            <a:extLst>
              <a:ext uri="{FF2B5EF4-FFF2-40B4-BE49-F238E27FC236}">
                <a16:creationId xmlns:a16="http://schemas.microsoft.com/office/drawing/2014/main" id="{3182B2EC-BCBF-B54A-AEF7-7096BFE7EE6D}"/>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3480049" y="3229855"/>
            <a:ext cx="5231901" cy="2615951"/>
          </a:xfrm>
          <a:prstGeom prst="rect">
            <a:avLst/>
          </a:prstGeom>
          <a:noFill/>
          <a:effectLst>
            <a:outerShdw blurRad="50800" dist="50800" dir="5400000" algn="ctr" rotWithShape="0">
              <a:srgbClr val="000000"/>
            </a:outerShdw>
            <a:softEdge rad="312489"/>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115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McLaren Racing launches multi-year partnership with Stanley Black &amp;amp; Decker">
            <a:extLst>
              <a:ext uri="{FF2B5EF4-FFF2-40B4-BE49-F238E27FC236}">
                <a16:creationId xmlns:a16="http://schemas.microsoft.com/office/drawing/2014/main" id="{D683186C-913A-4042-B2F0-65D45AD09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14" y="4779126"/>
            <a:ext cx="2208705" cy="631551"/>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Red Bull – F1 Racing Team – Verstappen, Perez">
            <a:extLst>
              <a:ext uri="{FF2B5EF4-FFF2-40B4-BE49-F238E27FC236}">
                <a16:creationId xmlns:a16="http://schemas.microsoft.com/office/drawing/2014/main" id="{2DE148A0-3AA4-B04C-8A0A-CBC9336466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578" y="3139818"/>
            <a:ext cx="1605568" cy="90313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1A1F7226-B2A3-D041-97D7-94AAE14F90D9}"/>
              </a:ext>
            </a:extLst>
          </p:cNvPr>
          <p:cNvGrpSpPr/>
          <p:nvPr/>
        </p:nvGrpSpPr>
        <p:grpSpPr>
          <a:xfrm>
            <a:off x="4375418" y="743754"/>
            <a:ext cx="5447764" cy="5370491"/>
            <a:chOff x="3372118" y="600611"/>
            <a:chExt cx="5447764" cy="5370491"/>
          </a:xfrm>
        </p:grpSpPr>
        <p:pic>
          <p:nvPicPr>
            <p:cNvPr id="4" name="Picture 8" descr="Bacterial microorganism in a circle. Doodle style germs in 2021 | Science  lab decorations, Doodles, Microorganisms">
              <a:extLst>
                <a:ext uri="{FF2B5EF4-FFF2-40B4-BE49-F238E27FC236}">
                  <a16:creationId xmlns:a16="http://schemas.microsoft.com/office/drawing/2014/main" id="{9CA62E92-FAD6-3C47-8839-B99A509D588C}"/>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l="13607" r="13544"/>
            <a:stretch/>
          </p:blipFill>
          <p:spPr bwMode="auto">
            <a:xfrm>
              <a:off x="3642574" y="759987"/>
              <a:ext cx="4906851" cy="5051738"/>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2BE6255B-43D4-7A48-81A8-F06BDD909667}"/>
                </a:ext>
              </a:extLst>
            </p:cNvPr>
            <p:cNvSpPr/>
            <p:nvPr/>
          </p:nvSpPr>
          <p:spPr>
            <a:xfrm>
              <a:off x="3372118" y="600611"/>
              <a:ext cx="5447764" cy="5370491"/>
            </a:xfrm>
            <a:prstGeom prst="ellipse">
              <a:avLst/>
            </a:prstGeom>
            <a:noFill/>
            <a:ln w="508000">
              <a:solidFill>
                <a:srgbClr val="03CE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314" name="Picture 2" descr="Mercedes F1 2021 Team Profil I PlanetF1e">
            <a:extLst>
              <a:ext uri="{FF2B5EF4-FFF2-40B4-BE49-F238E27FC236}">
                <a16:creationId xmlns:a16="http://schemas.microsoft.com/office/drawing/2014/main" id="{61702C96-1912-8349-93EE-3A6E4CD319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6226" y="2665926"/>
            <a:ext cx="1526146" cy="1526146"/>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23">
            <a:extLst>
              <a:ext uri="{FF2B5EF4-FFF2-40B4-BE49-F238E27FC236}">
                <a16:creationId xmlns:a16="http://schemas.microsoft.com/office/drawing/2014/main" id="{24374A6D-A56D-9841-BF43-A3FA446A98FD}"/>
              </a:ext>
            </a:extLst>
          </p:cNvPr>
          <p:cNvSpPr/>
          <p:nvPr/>
        </p:nvSpPr>
        <p:spPr>
          <a:xfrm>
            <a:off x="3889098" y="4609849"/>
            <a:ext cx="1325254" cy="63155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C00000"/>
              </a:solidFill>
            </a:endParaRPr>
          </a:p>
        </p:txBody>
      </p:sp>
      <p:sp>
        <p:nvSpPr>
          <p:cNvPr id="25" name="Rounded Rectangle 24">
            <a:extLst>
              <a:ext uri="{FF2B5EF4-FFF2-40B4-BE49-F238E27FC236}">
                <a16:creationId xmlns:a16="http://schemas.microsoft.com/office/drawing/2014/main" id="{65302C16-763C-3C4A-BC68-CA5B2104DF1C}"/>
              </a:ext>
            </a:extLst>
          </p:cNvPr>
          <p:cNvSpPr/>
          <p:nvPr/>
        </p:nvSpPr>
        <p:spPr>
          <a:xfrm>
            <a:off x="7989227" y="5484904"/>
            <a:ext cx="1653449" cy="63155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C00000"/>
              </a:solidFill>
            </a:endParaRPr>
          </a:p>
        </p:txBody>
      </p:sp>
      <p:sp>
        <p:nvSpPr>
          <p:cNvPr id="27" name="Rounded Rectangle 26">
            <a:extLst>
              <a:ext uri="{FF2B5EF4-FFF2-40B4-BE49-F238E27FC236}">
                <a16:creationId xmlns:a16="http://schemas.microsoft.com/office/drawing/2014/main" id="{4C88D633-CE62-DC44-8538-AF670CCDF2B8}"/>
              </a:ext>
            </a:extLst>
          </p:cNvPr>
          <p:cNvSpPr/>
          <p:nvPr/>
        </p:nvSpPr>
        <p:spPr>
          <a:xfrm>
            <a:off x="3462187" y="1490495"/>
            <a:ext cx="2432748" cy="5624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C00000"/>
              </a:solidFill>
            </a:endParaRPr>
          </a:p>
        </p:txBody>
      </p:sp>
      <p:sp>
        <p:nvSpPr>
          <p:cNvPr id="28" name="Rounded Rectangle 27">
            <a:extLst>
              <a:ext uri="{FF2B5EF4-FFF2-40B4-BE49-F238E27FC236}">
                <a16:creationId xmlns:a16="http://schemas.microsoft.com/office/drawing/2014/main" id="{889D1827-2CF9-4645-B676-FE992D8CB56C}"/>
              </a:ext>
            </a:extLst>
          </p:cNvPr>
          <p:cNvSpPr/>
          <p:nvPr/>
        </p:nvSpPr>
        <p:spPr>
          <a:xfrm>
            <a:off x="8865361" y="1630617"/>
            <a:ext cx="1915638" cy="63155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C00000"/>
              </a:solidFill>
            </a:endParaRPr>
          </a:p>
        </p:txBody>
      </p:sp>
      <p:sp>
        <p:nvSpPr>
          <p:cNvPr id="29" name="TextBox 28">
            <a:extLst>
              <a:ext uri="{FF2B5EF4-FFF2-40B4-BE49-F238E27FC236}">
                <a16:creationId xmlns:a16="http://schemas.microsoft.com/office/drawing/2014/main" id="{D0619B11-BD26-E24F-A47D-ABC440772C7F}"/>
              </a:ext>
            </a:extLst>
          </p:cNvPr>
          <p:cNvSpPr txBox="1"/>
          <p:nvPr/>
        </p:nvSpPr>
        <p:spPr>
          <a:xfrm>
            <a:off x="3453762" y="1602453"/>
            <a:ext cx="2449598" cy="338554"/>
          </a:xfrm>
          <a:prstGeom prst="rect">
            <a:avLst/>
          </a:prstGeom>
          <a:noFill/>
        </p:spPr>
        <p:txBody>
          <a:bodyPr wrap="square"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Technical Regulations</a:t>
            </a:r>
          </a:p>
        </p:txBody>
      </p:sp>
      <p:sp>
        <p:nvSpPr>
          <p:cNvPr id="30" name="TextBox 29">
            <a:extLst>
              <a:ext uri="{FF2B5EF4-FFF2-40B4-BE49-F238E27FC236}">
                <a16:creationId xmlns:a16="http://schemas.microsoft.com/office/drawing/2014/main" id="{144645CF-C9A0-AE4D-AA70-AE9FFF11124B}"/>
              </a:ext>
            </a:extLst>
          </p:cNvPr>
          <p:cNvSpPr txBox="1"/>
          <p:nvPr/>
        </p:nvSpPr>
        <p:spPr>
          <a:xfrm>
            <a:off x="3992460" y="4756348"/>
            <a:ext cx="1118529" cy="338554"/>
          </a:xfrm>
          <a:prstGeom prst="rect">
            <a:avLst/>
          </a:prstGeom>
          <a:noFill/>
        </p:spPr>
        <p:txBody>
          <a:bodyPr wrap="square"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Protests</a:t>
            </a:r>
          </a:p>
        </p:txBody>
      </p:sp>
      <p:sp>
        <p:nvSpPr>
          <p:cNvPr id="32" name="TextBox 31">
            <a:extLst>
              <a:ext uri="{FF2B5EF4-FFF2-40B4-BE49-F238E27FC236}">
                <a16:creationId xmlns:a16="http://schemas.microsoft.com/office/drawing/2014/main" id="{0D064825-FA08-074A-ADEE-806C2F9A1B43}"/>
              </a:ext>
            </a:extLst>
          </p:cNvPr>
          <p:cNvSpPr txBox="1"/>
          <p:nvPr/>
        </p:nvSpPr>
        <p:spPr>
          <a:xfrm>
            <a:off x="8775033" y="1771730"/>
            <a:ext cx="2096293" cy="338554"/>
          </a:xfrm>
          <a:prstGeom prst="rect">
            <a:avLst/>
          </a:prstGeom>
          <a:noFill/>
        </p:spPr>
        <p:txBody>
          <a:bodyPr wrap="square"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Technical Failures</a:t>
            </a:r>
          </a:p>
        </p:txBody>
      </p:sp>
      <p:sp>
        <p:nvSpPr>
          <p:cNvPr id="33" name="TextBox 32">
            <a:extLst>
              <a:ext uri="{FF2B5EF4-FFF2-40B4-BE49-F238E27FC236}">
                <a16:creationId xmlns:a16="http://schemas.microsoft.com/office/drawing/2014/main" id="{A780BE65-870A-9342-B11E-607B5B27AA4C}"/>
              </a:ext>
            </a:extLst>
          </p:cNvPr>
          <p:cNvSpPr txBox="1"/>
          <p:nvPr/>
        </p:nvSpPr>
        <p:spPr>
          <a:xfrm>
            <a:off x="8058394" y="5616314"/>
            <a:ext cx="1433277" cy="338554"/>
          </a:xfrm>
          <a:prstGeom prst="rect">
            <a:avLst/>
          </a:prstGeom>
          <a:noFill/>
        </p:spPr>
        <p:txBody>
          <a:bodyPr wrap="square"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Other teams</a:t>
            </a:r>
          </a:p>
        </p:txBody>
      </p:sp>
      <p:sp>
        <p:nvSpPr>
          <p:cNvPr id="42" name="Rounded Rectangle 41">
            <a:extLst>
              <a:ext uri="{FF2B5EF4-FFF2-40B4-BE49-F238E27FC236}">
                <a16:creationId xmlns:a16="http://schemas.microsoft.com/office/drawing/2014/main" id="{2EE9C427-1C17-AD44-A48D-ECF41F993E66}"/>
              </a:ext>
            </a:extLst>
          </p:cNvPr>
          <p:cNvSpPr/>
          <p:nvPr/>
        </p:nvSpPr>
        <p:spPr>
          <a:xfrm>
            <a:off x="9606942" y="3434865"/>
            <a:ext cx="2356279" cy="5624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C00000"/>
              </a:solidFill>
            </a:endParaRPr>
          </a:p>
        </p:txBody>
      </p:sp>
      <p:sp>
        <p:nvSpPr>
          <p:cNvPr id="43" name="TextBox 42">
            <a:extLst>
              <a:ext uri="{FF2B5EF4-FFF2-40B4-BE49-F238E27FC236}">
                <a16:creationId xmlns:a16="http://schemas.microsoft.com/office/drawing/2014/main" id="{134BCFE9-EE27-A743-99B9-D3F97B4DD065}"/>
              </a:ext>
            </a:extLst>
          </p:cNvPr>
          <p:cNvSpPr txBox="1"/>
          <p:nvPr/>
        </p:nvSpPr>
        <p:spPr>
          <a:xfrm>
            <a:off x="9416852" y="3538317"/>
            <a:ext cx="2728294" cy="338554"/>
          </a:xfrm>
          <a:prstGeom prst="rect">
            <a:avLst/>
          </a:prstGeom>
          <a:noFill/>
        </p:spPr>
        <p:txBody>
          <a:bodyPr wrap="square"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Financial Regulations</a:t>
            </a:r>
          </a:p>
        </p:txBody>
      </p:sp>
      <p:sp>
        <p:nvSpPr>
          <p:cNvPr id="8" name="Rectangle 7">
            <a:extLst>
              <a:ext uri="{FF2B5EF4-FFF2-40B4-BE49-F238E27FC236}">
                <a16:creationId xmlns:a16="http://schemas.microsoft.com/office/drawing/2014/main" id="{AB6DD5D0-82F2-444A-BC69-0678EC7DDFC1}"/>
              </a:ext>
            </a:extLst>
          </p:cNvPr>
          <p:cNvSpPr/>
          <p:nvPr/>
        </p:nvSpPr>
        <p:spPr>
          <a:xfrm>
            <a:off x="323831" y="999699"/>
            <a:ext cx="2933282" cy="175505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555E3FA2-1F44-314E-BBC9-6556163D5ABD}"/>
              </a:ext>
            </a:extLst>
          </p:cNvPr>
          <p:cNvSpPr txBox="1"/>
          <p:nvPr/>
        </p:nvSpPr>
        <p:spPr>
          <a:xfrm>
            <a:off x="339348" y="533798"/>
            <a:ext cx="2258760" cy="369332"/>
          </a:xfrm>
          <a:prstGeom prst="rect">
            <a:avLst/>
          </a:prstGeom>
          <a:solidFill>
            <a:schemeClr val="tx1"/>
          </a:solidFill>
        </p:spPr>
        <p:txBody>
          <a:bodyPr wrap="none" rtlCol="0">
            <a:spAutoFit/>
          </a:bodyPr>
          <a:lstStyle/>
          <a:p>
            <a:r>
              <a:rPr lang="en-US" b="1" dirty="0">
                <a:solidFill>
                  <a:srgbClr val="03CEDF"/>
                </a:solidFill>
              </a:rPr>
              <a:t>Fluid F1 Environment </a:t>
            </a:r>
          </a:p>
        </p:txBody>
      </p:sp>
      <p:sp>
        <p:nvSpPr>
          <p:cNvPr id="10" name="TextBox 9">
            <a:extLst>
              <a:ext uri="{FF2B5EF4-FFF2-40B4-BE49-F238E27FC236}">
                <a16:creationId xmlns:a16="http://schemas.microsoft.com/office/drawing/2014/main" id="{7DBDA34F-C970-EE43-9664-99094649206B}"/>
              </a:ext>
            </a:extLst>
          </p:cNvPr>
          <p:cNvSpPr txBox="1"/>
          <p:nvPr/>
        </p:nvSpPr>
        <p:spPr>
          <a:xfrm>
            <a:off x="390382" y="1070977"/>
            <a:ext cx="2797371" cy="1569660"/>
          </a:xfrm>
          <a:prstGeom prst="rect">
            <a:avLst/>
          </a:prstGeom>
          <a:noFill/>
        </p:spPr>
        <p:txBody>
          <a:bodyPr wrap="square" rtlCol="0">
            <a:spAutoFit/>
          </a:bodyPr>
          <a:lstStyle/>
          <a:p>
            <a:pPr marL="285750" indent="-285750">
              <a:buFont typeface="Wingdings" pitchFamily="2" charset="2"/>
              <a:buChar char="q"/>
            </a:pPr>
            <a:r>
              <a:rPr lang="en-US" sz="1600" dirty="0"/>
              <a:t>Organizations are </a:t>
            </a:r>
            <a:r>
              <a:rPr lang="en-US" sz="1600" i="1" dirty="0"/>
              <a:t>open systems </a:t>
            </a:r>
            <a:r>
              <a:rPr lang="en-US" sz="1600" dirty="0"/>
              <a:t>defined by their environments and must adapt to them</a:t>
            </a:r>
          </a:p>
          <a:p>
            <a:pPr marL="285750" indent="-285750">
              <a:buFont typeface="Wingdings" pitchFamily="2" charset="2"/>
              <a:buChar char="q"/>
            </a:pPr>
            <a:endParaRPr lang="en-US" sz="1600" dirty="0"/>
          </a:p>
          <a:p>
            <a:pPr marL="285750" indent="-285750">
              <a:buFont typeface="Wingdings" pitchFamily="2" charset="2"/>
              <a:buChar char="q"/>
            </a:pPr>
            <a:r>
              <a:rPr lang="en-US" sz="1600" dirty="0"/>
              <a:t>Survival of the fittest</a:t>
            </a:r>
          </a:p>
        </p:txBody>
      </p:sp>
      <p:sp>
        <p:nvSpPr>
          <p:cNvPr id="12" name="TextBox 11">
            <a:extLst>
              <a:ext uri="{FF2B5EF4-FFF2-40B4-BE49-F238E27FC236}">
                <a16:creationId xmlns:a16="http://schemas.microsoft.com/office/drawing/2014/main" id="{53954D2D-E775-F940-A0C9-A7B78EACAC7D}"/>
              </a:ext>
            </a:extLst>
          </p:cNvPr>
          <p:cNvSpPr txBox="1"/>
          <p:nvPr/>
        </p:nvSpPr>
        <p:spPr>
          <a:xfrm>
            <a:off x="224994" y="4387016"/>
            <a:ext cx="2924198" cy="369332"/>
          </a:xfrm>
          <a:prstGeom prst="rect">
            <a:avLst/>
          </a:prstGeom>
          <a:noFill/>
        </p:spPr>
        <p:txBody>
          <a:bodyPr wrap="none" rtlCol="0">
            <a:spAutoFit/>
          </a:bodyPr>
          <a:lstStyle/>
          <a:p>
            <a:pPr algn="ctr"/>
            <a:r>
              <a:rPr lang="en-US" b="1" u="sng" dirty="0">
                <a:latin typeface="Segoe UI" panose="020B0502040204020203" pitchFamily="34" charset="0"/>
                <a:cs typeface="Segoe UI" panose="020B0502040204020203" pitchFamily="34" charset="0"/>
              </a:rPr>
              <a:t>Collaboration &amp; Allyship!</a:t>
            </a:r>
          </a:p>
        </p:txBody>
      </p:sp>
      <p:pic>
        <p:nvPicPr>
          <p:cNvPr id="13320" name="Picture 8" descr="Williams Racing d - Decals by dodger0712 | Community | Gran Turismo Sport">
            <a:extLst>
              <a:ext uri="{FF2B5EF4-FFF2-40B4-BE49-F238E27FC236}">
                <a16:creationId xmlns:a16="http://schemas.microsoft.com/office/drawing/2014/main" id="{494CB0A6-9850-E640-82EA-4E01279AB8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1365" y="5108368"/>
            <a:ext cx="2043423" cy="153256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57BA250-96A0-EB42-8AB2-90F39D45D835}"/>
              </a:ext>
            </a:extLst>
          </p:cNvPr>
          <p:cNvSpPr txBox="1"/>
          <p:nvPr/>
        </p:nvSpPr>
        <p:spPr>
          <a:xfrm>
            <a:off x="906998" y="2941552"/>
            <a:ext cx="1616148" cy="369332"/>
          </a:xfrm>
          <a:prstGeom prst="rect">
            <a:avLst/>
          </a:prstGeom>
          <a:noFill/>
        </p:spPr>
        <p:txBody>
          <a:bodyPr wrap="none" rtlCol="0">
            <a:spAutoFit/>
          </a:bodyPr>
          <a:lstStyle/>
          <a:p>
            <a:pPr algn="ctr"/>
            <a:r>
              <a:rPr lang="en-US" b="1" u="sng" dirty="0">
                <a:latin typeface="Segoe UI" panose="020B0502040204020203" pitchFamily="34" charset="0"/>
                <a:cs typeface="Segoe UI" panose="020B0502040204020203" pitchFamily="34" charset="0"/>
              </a:rPr>
              <a:t>Competition!</a:t>
            </a:r>
          </a:p>
        </p:txBody>
      </p:sp>
    </p:spTree>
    <p:extLst>
      <p:ext uri="{BB962C8B-B14F-4D97-AF65-F5344CB8AC3E}">
        <p14:creationId xmlns:p14="http://schemas.microsoft.com/office/powerpoint/2010/main" val="3160354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721AA-3682-D641-BFC2-13540F769E86}"/>
              </a:ext>
            </a:extLst>
          </p:cNvPr>
          <p:cNvSpPr>
            <a:spLocks noGrp="1"/>
          </p:cNvSpPr>
          <p:nvPr>
            <p:ph type="title"/>
          </p:nvPr>
        </p:nvSpPr>
        <p:spPr>
          <a:xfrm>
            <a:off x="414873" y="173168"/>
            <a:ext cx="10515600" cy="805628"/>
          </a:xfrm>
        </p:spPr>
        <p:txBody>
          <a:bodyPr>
            <a:normAutofit/>
          </a:bodyPr>
          <a:lstStyle/>
          <a:p>
            <a:r>
              <a:rPr lang="en-US" sz="3600" b="1" dirty="0">
                <a:latin typeface="Segoe UI" panose="020B0502040204020203" pitchFamily="34" charset="0"/>
                <a:cs typeface="Segoe UI" panose="020B0502040204020203" pitchFamily="34" charset="0"/>
              </a:rPr>
              <a:t>Psychic Prison</a:t>
            </a:r>
          </a:p>
        </p:txBody>
      </p:sp>
      <p:pic>
        <p:nvPicPr>
          <p:cNvPr id="9222" name="Picture 6" descr="Belted Jail Bars Cage Broken Iron Prison Cell Vector Stock Illustration -  Download Image Now - iStock">
            <a:extLst>
              <a:ext uri="{FF2B5EF4-FFF2-40B4-BE49-F238E27FC236}">
                <a16:creationId xmlns:a16="http://schemas.microsoft.com/office/drawing/2014/main" id="{1DDB7919-57DD-8345-B458-3927D7412F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3850" y="1434335"/>
            <a:ext cx="3989330" cy="398933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a Walking Brain by warufuzake on DeviantArt">
            <a:extLst>
              <a:ext uri="{FF2B5EF4-FFF2-40B4-BE49-F238E27FC236}">
                <a16:creationId xmlns:a16="http://schemas.microsoft.com/office/drawing/2014/main" id="{D37A9BCE-E0FE-CE41-9DEE-8C47D146B7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7128" y="2071171"/>
            <a:ext cx="2995545" cy="25504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3C6F4FF-A36C-874A-93F5-ED6076F98974}"/>
              </a:ext>
            </a:extLst>
          </p:cNvPr>
          <p:cNvSpPr txBox="1"/>
          <p:nvPr/>
        </p:nvSpPr>
        <p:spPr>
          <a:xfrm>
            <a:off x="414873" y="837233"/>
            <a:ext cx="10122795" cy="369332"/>
          </a:xfrm>
          <a:prstGeom prst="rect">
            <a:avLst/>
          </a:prstGeom>
          <a:noFill/>
        </p:spPr>
        <p:txBody>
          <a:bodyPr wrap="square" rtlCol="0">
            <a:spAutoFit/>
          </a:bodyPr>
          <a:lstStyle/>
          <a:p>
            <a:r>
              <a:rPr lang="en-US" dirty="0"/>
              <a:t>In order to sustain success Mercedes defies the psychic prison of f1</a:t>
            </a:r>
          </a:p>
        </p:txBody>
      </p:sp>
    </p:spTree>
    <p:extLst>
      <p:ext uri="{BB962C8B-B14F-4D97-AF65-F5344CB8AC3E}">
        <p14:creationId xmlns:p14="http://schemas.microsoft.com/office/powerpoint/2010/main" val="3254893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79B6-0846-0542-8B96-E9BE8C1B7E51}"/>
              </a:ext>
            </a:extLst>
          </p:cNvPr>
          <p:cNvSpPr>
            <a:spLocks noGrp="1"/>
          </p:cNvSpPr>
          <p:nvPr>
            <p:ph type="ctrTitle"/>
          </p:nvPr>
        </p:nvSpPr>
        <p:spPr/>
        <p:txBody>
          <a:bodyPr/>
          <a:lstStyle/>
          <a:p>
            <a:r>
              <a:rPr lang="en-US" b="1" dirty="0">
                <a:solidFill>
                  <a:schemeClr val="bg1"/>
                </a:solidFill>
                <a:latin typeface="Segoe UI" panose="020B0502040204020203" pitchFamily="34" charset="0"/>
                <a:cs typeface="Segoe UI" panose="020B0502040204020203" pitchFamily="34" charset="0"/>
              </a:rPr>
              <a:t>Appendix</a:t>
            </a:r>
          </a:p>
        </p:txBody>
      </p:sp>
    </p:spTree>
    <p:extLst>
      <p:ext uri="{BB962C8B-B14F-4D97-AF65-F5344CB8AC3E}">
        <p14:creationId xmlns:p14="http://schemas.microsoft.com/office/powerpoint/2010/main" val="2637704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8D72C-EFFA-6141-8610-ED7CC712F7C8}"/>
              </a:ext>
            </a:extLst>
          </p:cNvPr>
          <p:cNvSpPr>
            <a:spLocks noGrp="1"/>
          </p:cNvSpPr>
          <p:nvPr>
            <p:ph type="title"/>
          </p:nvPr>
        </p:nvSpPr>
        <p:spPr>
          <a:xfrm>
            <a:off x="491021" y="244346"/>
            <a:ext cx="10515600" cy="1167113"/>
          </a:xfrm>
        </p:spPr>
        <p:txBody>
          <a:bodyPr/>
          <a:lstStyle/>
          <a:p>
            <a:r>
              <a:rPr lang="en-US" b="1" dirty="0">
                <a:latin typeface="Segoe UI" panose="020B0502040204020203" pitchFamily="34" charset="0"/>
                <a:cs typeface="Segoe UI" panose="020B0502040204020203" pitchFamily="34" charset="0"/>
              </a:rPr>
              <a:t>How is Success Sustained?</a:t>
            </a:r>
            <a:endParaRPr lang="en-US" dirty="0"/>
          </a:p>
        </p:txBody>
      </p:sp>
      <p:sp>
        <p:nvSpPr>
          <p:cNvPr id="4" name="TextBox 3">
            <a:extLst>
              <a:ext uri="{FF2B5EF4-FFF2-40B4-BE49-F238E27FC236}">
                <a16:creationId xmlns:a16="http://schemas.microsoft.com/office/drawing/2014/main" id="{ECC021C0-3D90-4644-8351-BEC7F14A5757}"/>
              </a:ext>
            </a:extLst>
          </p:cNvPr>
          <p:cNvSpPr txBox="1"/>
          <p:nvPr/>
        </p:nvSpPr>
        <p:spPr>
          <a:xfrm>
            <a:off x="491021" y="1010999"/>
            <a:ext cx="10735568" cy="646331"/>
          </a:xfrm>
          <a:prstGeom prst="rect">
            <a:avLst/>
          </a:prstGeom>
          <a:noFill/>
        </p:spPr>
        <p:txBody>
          <a:bodyPr wrap="square" rtlCol="0">
            <a:spAutoFit/>
          </a:bodyPr>
          <a:lstStyle/>
          <a:p>
            <a:r>
              <a:rPr lang="en-US" dirty="0"/>
              <a:t>Mercedes winning streak is representative of a healthy and productive organizational environment in which sustained success can be viewed though organizational metaphors</a:t>
            </a:r>
          </a:p>
        </p:txBody>
      </p:sp>
      <p:sp>
        <p:nvSpPr>
          <p:cNvPr id="5" name="Rectangle 4">
            <a:extLst>
              <a:ext uri="{FF2B5EF4-FFF2-40B4-BE49-F238E27FC236}">
                <a16:creationId xmlns:a16="http://schemas.microsoft.com/office/drawing/2014/main" id="{3BE87093-B8A3-2341-8884-5126F9F24C60}"/>
              </a:ext>
            </a:extLst>
          </p:cNvPr>
          <p:cNvSpPr/>
          <p:nvPr/>
        </p:nvSpPr>
        <p:spPr>
          <a:xfrm>
            <a:off x="491021" y="2628328"/>
            <a:ext cx="3195412" cy="3524489"/>
          </a:xfrm>
          <a:prstGeom prst="rect">
            <a:avLst/>
          </a:prstGeom>
          <a:solidFill>
            <a:schemeClr val="accent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6" name="TextBox 5">
            <a:extLst>
              <a:ext uri="{FF2B5EF4-FFF2-40B4-BE49-F238E27FC236}">
                <a16:creationId xmlns:a16="http://schemas.microsoft.com/office/drawing/2014/main" id="{1C20D4CB-9E2C-644C-AF6A-54204DFF3C4E}"/>
              </a:ext>
            </a:extLst>
          </p:cNvPr>
          <p:cNvSpPr txBox="1"/>
          <p:nvPr/>
        </p:nvSpPr>
        <p:spPr>
          <a:xfrm>
            <a:off x="1255318" y="1996562"/>
            <a:ext cx="1666817" cy="400110"/>
          </a:xfrm>
          <a:prstGeom prst="rect">
            <a:avLst/>
          </a:prstGeom>
          <a:solidFill>
            <a:schemeClr val="tx1"/>
          </a:solidFill>
          <a:ln w="19050">
            <a:solidFill>
              <a:schemeClr val="tx1"/>
            </a:solidFill>
          </a:ln>
        </p:spPr>
        <p:txBody>
          <a:bodyPr wrap="square" rtlCol="0">
            <a:spAutoFit/>
          </a:bodyPr>
          <a:lstStyle/>
          <a:p>
            <a:pPr algn="ctr"/>
            <a:r>
              <a:rPr lang="en-US" sz="2000" b="1" dirty="0">
                <a:solidFill>
                  <a:schemeClr val="bg1"/>
                </a:solidFill>
              </a:rPr>
              <a:t>Brain</a:t>
            </a:r>
            <a:endParaRPr lang="en-US" b="1" dirty="0">
              <a:solidFill>
                <a:schemeClr val="bg1"/>
              </a:solidFill>
            </a:endParaRPr>
          </a:p>
        </p:txBody>
      </p:sp>
      <p:sp>
        <p:nvSpPr>
          <p:cNvPr id="7" name="Rectangle 6">
            <a:extLst>
              <a:ext uri="{FF2B5EF4-FFF2-40B4-BE49-F238E27FC236}">
                <a16:creationId xmlns:a16="http://schemas.microsoft.com/office/drawing/2014/main" id="{9A9C7B7E-0CF1-2B4D-BCE2-30C04CC4D743}"/>
              </a:ext>
            </a:extLst>
          </p:cNvPr>
          <p:cNvSpPr/>
          <p:nvPr/>
        </p:nvSpPr>
        <p:spPr>
          <a:xfrm>
            <a:off x="4498294" y="2628328"/>
            <a:ext cx="3195412" cy="352448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8" name="TextBox 7">
            <a:extLst>
              <a:ext uri="{FF2B5EF4-FFF2-40B4-BE49-F238E27FC236}">
                <a16:creationId xmlns:a16="http://schemas.microsoft.com/office/drawing/2014/main" id="{2DFAA431-457D-A245-8E5D-0B5CF95EBF5E}"/>
              </a:ext>
            </a:extLst>
          </p:cNvPr>
          <p:cNvSpPr txBox="1"/>
          <p:nvPr/>
        </p:nvSpPr>
        <p:spPr>
          <a:xfrm>
            <a:off x="5262591" y="1996562"/>
            <a:ext cx="1666817" cy="400110"/>
          </a:xfrm>
          <a:prstGeom prst="rect">
            <a:avLst/>
          </a:prstGeom>
          <a:solidFill>
            <a:schemeClr val="tx1"/>
          </a:solidFill>
          <a:ln w="19050">
            <a:solidFill>
              <a:schemeClr val="tx1"/>
            </a:solidFill>
          </a:ln>
        </p:spPr>
        <p:txBody>
          <a:bodyPr wrap="square" rtlCol="0">
            <a:spAutoFit/>
          </a:bodyPr>
          <a:lstStyle/>
          <a:p>
            <a:pPr algn="ctr"/>
            <a:r>
              <a:rPr lang="en-US" sz="2000" b="1" dirty="0">
                <a:solidFill>
                  <a:schemeClr val="bg1"/>
                </a:solidFill>
              </a:rPr>
              <a:t>Organism</a:t>
            </a:r>
            <a:endParaRPr lang="en-US" b="1" dirty="0">
              <a:solidFill>
                <a:schemeClr val="bg1"/>
              </a:solidFill>
            </a:endParaRPr>
          </a:p>
        </p:txBody>
      </p:sp>
      <p:sp>
        <p:nvSpPr>
          <p:cNvPr id="9" name="Rectangle 8">
            <a:extLst>
              <a:ext uri="{FF2B5EF4-FFF2-40B4-BE49-F238E27FC236}">
                <a16:creationId xmlns:a16="http://schemas.microsoft.com/office/drawing/2014/main" id="{14304BD6-2D3C-934C-8A52-C52F55B82B6C}"/>
              </a:ext>
            </a:extLst>
          </p:cNvPr>
          <p:cNvSpPr/>
          <p:nvPr/>
        </p:nvSpPr>
        <p:spPr>
          <a:xfrm>
            <a:off x="8505567" y="2628328"/>
            <a:ext cx="3195412" cy="3524489"/>
          </a:xfrm>
          <a:prstGeom prst="rect">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10" name="TextBox 9">
            <a:extLst>
              <a:ext uri="{FF2B5EF4-FFF2-40B4-BE49-F238E27FC236}">
                <a16:creationId xmlns:a16="http://schemas.microsoft.com/office/drawing/2014/main" id="{79926F7C-8241-4348-9008-704BC1517402}"/>
              </a:ext>
            </a:extLst>
          </p:cNvPr>
          <p:cNvSpPr txBox="1"/>
          <p:nvPr/>
        </p:nvSpPr>
        <p:spPr>
          <a:xfrm>
            <a:off x="8979956" y="2001055"/>
            <a:ext cx="2246633" cy="400110"/>
          </a:xfrm>
          <a:prstGeom prst="rect">
            <a:avLst/>
          </a:prstGeom>
          <a:solidFill>
            <a:schemeClr val="tx1"/>
          </a:solidFill>
          <a:ln w="19050">
            <a:solidFill>
              <a:schemeClr val="tx1"/>
            </a:solidFill>
          </a:ln>
        </p:spPr>
        <p:txBody>
          <a:bodyPr wrap="square" rtlCol="0">
            <a:spAutoFit/>
          </a:bodyPr>
          <a:lstStyle/>
          <a:p>
            <a:pPr algn="ctr"/>
            <a:r>
              <a:rPr lang="en-US" sz="2000" b="1" dirty="0">
                <a:solidFill>
                  <a:schemeClr val="bg1"/>
                </a:solidFill>
              </a:rPr>
              <a:t>Psychic Prison</a:t>
            </a:r>
            <a:endParaRPr lang="en-US" b="1" dirty="0">
              <a:solidFill>
                <a:schemeClr val="bg1"/>
              </a:solidFill>
            </a:endParaRPr>
          </a:p>
        </p:txBody>
      </p:sp>
      <p:sp>
        <p:nvSpPr>
          <p:cNvPr id="11" name="TextBox 10">
            <a:extLst>
              <a:ext uri="{FF2B5EF4-FFF2-40B4-BE49-F238E27FC236}">
                <a16:creationId xmlns:a16="http://schemas.microsoft.com/office/drawing/2014/main" id="{A30E9A59-1936-874F-931E-8A4818F05960}"/>
              </a:ext>
            </a:extLst>
          </p:cNvPr>
          <p:cNvSpPr txBox="1"/>
          <p:nvPr/>
        </p:nvSpPr>
        <p:spPr>
          <a:xfrm>
            <a:off x="625684" y="2812442"/>
            <a:ext cx="2926084" cy="2862322"/>
          </a:xfrm>
          <a:prstGeom prst="rect">
            <a:avLst/>
          </a:prstGeom>
          <a:noFill/>
        </p:spPr>
        <p:txBody>
          <a:bodyPr wrap="square" rtlCol="0">
            <a:spAutoFit/>
          </a:bodyPr>
          <a:lstStyle/>
          <a:p>
            <a:pPr marL="285750" indent="-285750">
              <a:buFont typeface="Wingdings" pitchFamily="2" charset="2"/>
              <a:buChar char="q"/>
            </a:pPr>
            <a:r>
              <a:rPr lang="en-US" sz="2000" dirty="0">
                <a:solidFill>
                  <a:schemeClr val="bg1"/>
                </a:solidFill>
              </a:rPr>
              <a:t>Learning</a:t>
            </a:r>
          </a:p>
          <a:p>
            <a:pPr marL="285750" indent="-285750">
              <a:buFont typeface="Wingdings" pitchFamily="2" charset="2"/>
              <a:buChar char="q"/>
            </a:pPr>
            <a:endParaRPr lang="en-US" sz="2000" dirty="0">
              <a:solidFill>
                <a:schemeClr val="bg1"/>
              </a:solidFill>
            </a:endParaRPr>
          </a:p>
          <a:p>
            <a:pPr marL="285750" indent="-285750">
              <a:buFont typeface="Wingdings" pitchFamily="2" charset="2"/>
              <a:buChar char="q"/>
            </a:pPr>
            <a:r>
              <a:rPr lang="en-US" sz="2000" dirty="0">
                <a:solidFill>
                  <a:schemeClr val="bg1"/>
                </a:solidFill>
              </a:rPr>
              <a:t>Replication</a:t>
            </a:r>
          </a:p>
          <a:p>
            <a:pPr marL="285750" indent="-285750">
              <a:buFont typeface="Wingdings" pitchFamily="2" charset="2"/>
              <a:buChar char="q"/>
            </a:pPr>
            <a:endParaRPr lang="en-US" sz="2000" dirty="0">
              <a:solidFill>
                <a:schemeClr val="bg1"/>
              </a:solidFill>
            </a:endParaRPr>
          </a:p>
          <a:p>
            <a:pPr marL="285750" indent="-285750">
              <a:buFont typeface="Wingdings" pitchFamily="2" charset="2"/>
              <a:buChar char="q"/>
            </a:pPr>
            <a:r>
              <a:rPr lang="en-US" sz="2000" dirty="0">
                <a:solidFill>
                  <a:schemeClr val="bg1"/>
                </a:solidFill>
              </a:rPr>
              <a:t>Self realization </a:t>
            </a:r>
            <a:r>
              <a:rPr lang="en-US" sz="2000" dirty="0">
                <a:solidFill>
                  <a:schemeClr val="bg1"/>
                </a:solidFill>
                <a:sym typeface="Wingdings" pitchFamily="2" charset="2"/>
              </a:rPr>
              <a:t> </a:t>
            </a:r>
            <a:r>
              <a:rPr lang="en-US" sz="2000" dirty="0">
                <a:solidFill>
                  <a:schemeClr val="bg1"/>
                </a:solidFill>
              </a:rPr>
              <a:t>2025 inclusion plan</a:t>
            </a:r>
          </a:p>
          <a:p>
            <a:pPr marL="285750" indent="-285750">
              <a:buFont typeface="Wingdings" pitchFamily="2" charset="2"/>
              <a:buChar char="q"/>
            </a:pPr>
            <a:endParaRPr lang="en-US" sz="2000" dirty="0">
              <a:solidFill>
                <a:schemeClr val="bg1"/>
              </a:solidFill>
            </a:endParaRPr>
          </a:p>
          <a:p>
            <a:pPr marL="285750" indent="-285750">
              <a:buFont typeface="Wingdings" pitchFamily="2" charset="2"/>
              <a:buChar char="q"/>
            </a:pPr>
            <a:endParaRPr lang="en-US" sz="2000" dirty="0">
              <a:solidFill>
                <a:schemeClr val="bg1"/>
              </a:solidFill>
            </a:endParaRPr>
          </a:p>
          <a:p>
            <a:endParaRPr lang="en-US" sz="2000" dirty="0">
              <a:solidFill>
                <a:schemeClr val="bg1"/>
              </a:solidFill>
            </a:endParaRPr>
          </a:p>
        </p:txBody>
      </p:sp>
      <p:sp>
        <p:nvSpPr>
          <p:cNvPr id="12" name="TextBox 11">
            <a:extLst>
              <a:ext uri="{FF2B5EF4-FFF2-40B4-BE49-F238E27FC236}">
                <a16:creationId xmlns:a16="http://schemas.microsoft.com/office/drawing/2014/main" id="{4F59DE41-FEFD-604A-ADBC-669D43CC9C13}"/>
              </a:ext>
            </a:extLst>
          </p:cNvPr>
          <p:cNvSpPr txBox="1"/>
          <p:nvPr/>
        </p:nvSpPr>
        <p:spPr>
          <a:xfrm>
            <a:off x="4498294" y="2812442"/>
            <a:ext cx="3121984" cy="3139321"/>
          </a:xfrm>
          <a:prstGeom prst="rect">
            <a:avLst/>
          </a:prstGeom>
          <a:noFill/>
        </p:spPr>
        <p:txBody>
          <a:bodyPr wrap="square" rtlCol="0">
            <a:spAutoFit/>
          </a:bodyPr>
          <a:lstStyle/>
          <a:p>
            <a:pPr marL="285750" indent="-285750">
              <a:buFont typeface="Wingdings" pitchFamily="2" charset="2"/>
              <a:buChar char="q"/>
            </a:pPr>
            <a:r>
              <a:rPr lang="en-US" sz="2000" dirty="0">
                <a:solidFill>
                  <a:schemeClr val="bg1"/>
                </a:solidFill>
              </a:rPr>
              <a:t>Adaptation to tumultuous environment</a:t>
            </a:r>
          </a:p>
          <a:p>
            <a:pPr marL="285750" indent="-285750">
              <a:buFont typeface="Wingdings" pitchFamily="2" charset="2"/>
              <a:buChar char="q"/>
            </a:pPr>
            <a:endParaRPr lang="en-US" sz="2000" dirty="0">
              <a:solidFill>
                <a:schemeClr val="bg1"/>
              </a:solidFill>
            </a:endParaRPr>
          </a:p>
          <a:p>
            <a:pPr marL="285750" indent="-285750">
              <a:buFont typeface="Wingdings" pitchFamily="2" charset="2"/>
              <a:buChar char="q"/>
            </a:pPr>
            <a:r>
              <a:rPr lang="en-US" sz="2000" dirty="0">
                <a:solidFill>
                  <a:schemeClr val="bg1"/>
                </a:solidFill>
              </a:rPr>
              <a:t>Internal Harmony</a:t>
            </a:r>
          </a:p>
          <a:p>
            <a:pPr marL="285750" indent="-285750">
              <a:buFont typeface="Wingdings" pitchFamily="2" charset="2"/>
              <a:buChar char="q"/>
            </a:pPr>
            <a:endParaRPr lang="en-US" sz="2000" dirty="0">
              <a:solidFill>
                <a:schemeClr val="bg1"/>
              </a:solidFill>
            </a:endParaRPr>
          </a:p>
          <a:p>
            <a:pPr marL="285750" indent="-285750">
              <a:buFont typeface="Wingdings" pitchFamily="2" charset="2"/>
              <a:buChar char="q"/>
            </a:pPr>
            <a:r>
              <a:rPr lang="en-US" sz="2000" dirty="0">
                <a:solidFill>
                  <a:schemeClr val="bg1"/>
                </a:solidFill>
              </a:rPr>
              <a:t>Vitality of individual parts</a:t>
            </a:r>
          </a:p>
          <a:p>
            <a:pPr marL="285750" indent="-285750">
              <a:buFont typeface="Wingdings" pitchFamily="2" charset="2"/>
              <a:buChar char="q"/>
            </a:pPr>
            <a:endParaRPr lang="en-US" sz="2000" dirty="0">
              <a:solidFill>
                <a:schemeClr val="bg1"/>
              </a:solidFill>
            </a:endParaRPr>
          </a:p>
          <a:p>
            <a:pPr marL="285750" indent="-285750">
              <a:buFont typeface="Wingdings" pitchFamily="2" charset="2"/>
              <a:buChar char="q"/>
            </a:pPr>
            <a:r>
              <a:rPr lang="en-US" sz="2000" dirty="0">
                <a:solidFill>
                  <a:schemeClr val="bg1"/>
                </a:solidFill>
              </a:rPr>
              <a:t>Allyship with other teams</a:t>
            </a:r>
          </a:p>
          <a:p>
            <a:endParaRPr lang="en-US" sz="2000" dirty="0">
              <a:solidFill>
                <a:schemeClr val="bg1"/>
              </a:solidFill>
            </a:endParaRPr>
          </a:p>
          <a:p>
            <a:endParaRPr lang="en-US" dirty="0">
              <a:solidFill>
                <a:schemeClr val="bg1"/>
              </a:solidFill>
            </a:endParaRPr>
          </a:p>
        </p:txBody>
      </p:sp>
      <p:sp>
        <p:nvSpPr>
          <p:cNvPr id="13" name="TextBox 12">
            <a:extLst>
              <a:ext uri="{FF2B5EF4-FFF2-40B4-BE49-F238E27FC236}">
                <a16:creationId xmlns:a16="http://schemas.microsoft.com/office/drawing/2014/main" id="{F0812339-ECC6-A546-B1E0-2159DB33FAEC}"/>
              </a:ext>
            </a:extLst>
          </p:cNvPr>
          <p:cNvSpPr txBox="1"/>
          <p:nvPr/>
        </p:nvSpPr>
        <p:spPr>
          <a:xfrm>
            <a:off x="8599755" y="2789748"/>
            <a:ext cx="3007033" cy="2831544"/>
          </a:xfrm>
          <a:prstGeom prst="rect">
            <a:avLst/>
          </a:prstGeom>
          <a:noFill/>
        </p:spPr>
        <p:txBody>
          <a:bodyPr wrap="square" rtlCol="0">
            <a:spAutoFit/>
          </a:bodyPr>
          <a:lstStyle/>
          <a:p>
            <a:pPr marL="285750" indent="-285750">
              <a:buFont typeface="Wingdings" pitchFamily="2" charset="2"/>
              <a:buChar char="q"/>
            </a:pPr>
            <a:r>
              <a:rPr lang="en-US" sz="2000" dirty="0">
                <a:solidFill>
                  <a:schemeClr val="bg1"/>
                </a:solidFill>
              </a:rPr>
              <a:t>The norm isn’t good enough</a:t>
            </a:r>
          </a:p>
          <a:p>
            <a:pPr marL="285750" indent="-285750">
              <a:buFont typeface="Wingdings" pitchFamily="2" charset="2"/>
              <a:buChar char="q"/>
            </a:pPr>
            <a:endParaRPr lang="en-US" sz="2000" dirty="0">
              <a:solidFill>
                <a:schemeClr val="bg1"/>
              </a:solidFill>
            </a:endParaRPr>
          </a:p>
          <a:p>
            <a:pPr marL="285750" indent="-285750">
              <a:buFont typeface="Wingdings" pitchFamily="2" charset="2"/>
              <a:buChar char="q"/>
            </a:pPr>
            <a:r>
              <a:rPr lang="en-US" sz="2000" dirty="0">
                <a:solidFill>
                  <a:schemeClr val="bg1"/>
                </a:solidFill>
              </a:rPr>
              <a:t>Anti-</a:t>
            </a:r>
            <a:r>
              <a:rPr lang="en-US" sz="2000" dirty="0" err="1">
                <a:solidFill>
                  <a:schemeClr val="bg1"/>
                </a:solidFill>
              </a:rPr>
              <a:t>groputhink</a:t>
            </a:r>
            <a:endParaRPr lang="en-US" sz="2000" dirty="0">
              <a:solidFill>
                <a:schemeClr val="bg1"/>
              </a:solidFill>
            </a:endParaRPr>
          </a:p>
          <a:p>
            <a:pPr marL="285750" indent="-285750">
              <a:buFont typeface="Wingdings" pitchFamily="2" charset="2"/>
              <a:buChar char="q"/>
            </a:pPr>
            <a:endParaRPr lang="en-US" sz="2000" dirty="0">
              <a:solidFill>
                <a:schemeClr val="bg1"/>
              </a:solidFill>
            </a:endParaRPr>
          </a:p>
          <a:p>
            <a:pPr marL="285750" indent="-285750">
              <a:buFont typeface="Wingdings" pitchFamily="2" charset="2"/>
              <a:buChar char="q"/>
            </a:pPr>
            <a:endParaRPr lang="en-US" sz="2000" dirty="0">
              <a:solidFill>
                <a:schemeClr val="bg1"/>
              </a:solidFill>
            </a:endParaRPr>
          </a:p>
          <a:p>
            <a:pPr marL="285750" indent="-285750">
              <a:buFont typeface="Wingdings" pitchFamily="2" charset="2"/>
              <a:buChar char="q"/>
            </a:pPr>
            <a:endParaRPr lang="en-US" sz="2000" dirty="0">
              <a:solidFill>
                <a:schemeClr val="bg1"/>
              </a:solidFill>
            </a:endParaRPr>
          </a:p>
          <a:p>
            <a:pPr marL="285750" indent="-285750">
              <a:buFont typeface="Wingdings" pitchFamily="2" charset="2"/>
              <a:buChar char="q"/>
            </a:pPr>
            <a:endParaRPr lang="en-US" sz="20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482087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79EBC-25CA-2741-B8F1-7F4DA044B955}"/>
              </a:ext>
            </a:extLst>
          </p:cNvPr>
          <p:cNvSpPr>
            <a:spLocks noGrp="1"/>
          </p:cNvSpPr>
          <p:nvPr>
            <p:ph type="title"/>
          </p:nvPr>
        </p:nvSpPr>
        <p:spPr/>
        <p:txBody>
          <a:bodyPr/>
          <a:lstStyle/>
          <a:p>
            <a:r>
              <a:rPr lang="en-US" b="1" dirty="0">
                <a:latin typeface="Segoe UI" panose="020B0502040204020203" pitchFamily="34" charset="0"/>
                <a:cs typeface="Segoe UI" panose="020B0502040204020203" pitchFamily="34" charset="0"/>
              </a:rPr>
              <a:t>Double-Loop Learning</a:t>
            </a:r>
          </a:p>
        </p:txBody>
      </p:sp>
      <p:pic>
        <p:nvPicPr>
          <p:cNvPr id="4" name="Picture 3" descr="Diagram&#10;&#10;Description automatically generated">
            <a:extLst>
              <a:ext uri="{FF2B5EF4-FFF2-40B4-BE49-F238E27FC236}">
                <a16:creationId xmlns:a16="http://schemas.microsoft.com/office/drawing/2014/main" id="{0503F22A-BD68-A44C-A961-906F724111B6}"/>
              </a:ext>
            </a:extLst>
          </p:cNvPr>
          <p:cNvPicPr>
            <a:picLocks noChangeAspect="1"/>
          </p:cNvPicPr>
          <p:nvPr/>
        </p:nvPicPr>
        <p:blipFill rotWithShape="1">
          <a:blip r:embed="rId2"/>
          <a:srcRect t="-463" b="-1"/>
          <a:stretch/>
        </p:blipFill>
        <p:spPr>
          <a:xfrm>
            <a:off x="838200" y="1541073"/>
            <a:ext cx="5549900" cy="4746271"/>
          </a:xfrm>
          <a:prstGeom prst="rect">
            <a:avLst/>
          </a:prstGeom>
        </p:spPr>
      </p:pic>
    </p:spTree>
    <p:extLst>
      <p:ext uri="{BB962C8B-B14F-4D97-AF65-F5344CB8AC3E}">
        <p14:creationId xmlns:p14="http://schemas.microsoft.com/office/powerpoint/2010/main" val="4126991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C8EEB-74BB-AA44-9320-0C7AC4158437}"/>
              </a:ext>
            </a:extLst>
          </p:cNvPr>
          <p:cNvSpPr>
            <a:spLocks noGrp="1"/>
          </p:cNvSpPr>
          <p:nvPr>
            <p:ph type="title"/>
          </p:nvPr>
        </p:nvSpPr>
        <p:spPr/>
        <p:txBody>
          <a:bodyPr/>
          <a:lstStyle/>
          <a:p>
            <a:r>
              <a:rPr lang="en-US" b="1" dirty="0">
                <a:ln>
                  <a:solidFill>
                    <a:schemeClr val="tx1"/>
                  </a:solidFill>
                </a:ln>
                <a:latin typeface="Segoe UI" panose="020B0502040204020203" pitchFamily="34" charset="0"/>
                <a:cs typeface="Segoe UI" panose="020B0502040204020203" pitchFamily="34" charset="0"/>
              </a:rPr>
              <a:t>Shared Knowledge</a:t>
            </a:r>
          </a:p>
        </p:txBody>
      </p:sp>
      <p:sp>
        <p:nvSpPr>
          <p:cNvPr id="3" name="Content Placeholder 2">
            <a:extLst>
              <a:ext uri="{FF2B5EF4-FFF2-40B4-BE49-F238E27FC236}">
                <a16:creationId xmlns:a16="http://schemas.microsoft.com/office/drawing/2014/main" id="{5224639A-F36E-AC40-ACC9-94DE81E798BC}"/>
              </a:ext>
            </a:extLst>
          </p:cNvPr>
          <p:cNvSpPr>
            <a:spLocks noGrp="1"/>
          </p:cNvSpPr>
          <p:nvPr>
            <p:ph idx="1"/>
          </p:nvPr>
        </p:nvSpPr>
        <p:spPr/>
        <p:txBody>
          <a:bodyPr/>
          <a:lstStyle/>
          <a:p>
            <a:pPr marL="0" indent="0">
              <a:buNone/>
            </a:pPr>
            <a:r>
              <a:rPr lang="en-US" dirty="0">
                <a:latin typeface="Segoe UI" panose="020B0502040204020203" pitchFamily="34" charset="0"/>
                <a:cs typeface="Segoe UI" panose="020B0502040204020203" pitchFamily="34" charset="0"/>
              </a:rPr>
              <a:t>While engaging with this project I found that the most useful tool was the shared knowledge that we have established as a class in our weekly reflections, metaphors compared and contrasted, and our pressbooks. </a:t>
            </a:r>
          </a:p>
          <a:p>
            <a:pPr marL="0" indent="0">
              <a:buNone/>
            </a:pPr>
            <a:endParaRPr lang="en-US" dirty="0">
              <a:latin typeface="Segoe UI" panose="020B0502040204020203" pitchFamily="34" charset="0"/>
              <a:cs typeface="Segoe UI" panose="020B0502040204020203" pitchFamily="34" charset="0"/>
            </a:endParaRPr>
          </a:p>
          <a:p>
            <a:pPr marL="0" indent="0">
              <a:buNone/>
            </a:pPr>
            <a:r>
              <a:rPr lang="en-US" dirty="0">
                <a:latin typeface="Segoe UI" panose="020B0502040204020203" pitchFamily="34" charset="0"/>
                <a:cs typeface="Segoe UI" panose="020B0502040204020203" pitchFamily="34" charset="0"/>
              </a:rPr>
              <a:t>Thank you for helping me understand these metaphors!</a:t>
            </a:r>
            <a:r>
              <a:rPr lang="en-US" dirty="0">
                <a:latin typeface="Segoe UI" panose="020B0502040204020203" pitchFamily="34" charset="0"/>
                <a:cs typeface="Segoe UI" panose="020B0502040204020203" pitchFamily="34" charset="0"/>
                <a:sym typeface="Wingdings" pitchFamily="2" charset="2"/>
              </a:rPr>
              <a:t></a:t>
            </a:r>
            <a:endParaRPr lang="en-US" dirty="0">
              <a:latin typeface="Segoe UI" panose="020B0502040204020203" pitchFamily="34" charset="0"/>
              <a:cs typeface="Segoe UI" panose="020B0502040204020203" pitchFamily="34" charset="0"/>
            </a:endParaRPr>
          </a:p>
          <a:p>
            <a:pPr marL="0" indent="0">
              <a:buNone/>
            </a:pP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19494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1237A-9F09-2D46-8059-9423150705FD}"/>
              </a:ext>
            </a:extLst>
          </p:cNvPr>
          <p:cNvSpPr>
            <a:spLocks noGrp="1"/>
          </p:cNvSpPr>
          <p:nvPr>
            <p:ph type="title"/>
          </p:nvPr>
        </p:nvSpPr>
        <p:spPr>
          <a:xfrm>
            <a:off x="728472" y="267868"/>
            <a:ext cx="10515600" cy="843914"/>
          </a:xfrm>
        </p:spPr>
        <p:txBody>
          <a:bodyPr/>
          <a:lstStyle/>
          <a:p>
            <a:r>
              <a:rPr lang="en-US" b="1" dirty="0">
                <a:latin typeface="Segoe UI" panose="020B0502040204020203" pitchFamily="34" charset="0"/>
                <a:cs typeface="Segoe UI" panose="020B0502040204020203" pitchFamily="34" charset="0"/>
              </a:rPr>
              <a:t>Factory Team</a:t>
            </a:r>
          </a:p>
        </p:txBody>
      </p:sp>
      <p:pic>
        <p:nvPicPr>
          <p:cNvPr id="2050" name="Picture 2" descr="2016 Mercedes AMG Petronas F1 Team - Mercedes - Page 51 - F1technical.net">
            <a:extLst>
              <a:ext uri="{FF2B5EF4-FFF2-40B4-BE49-F238E27FC236}">
                <a16:creationId xmlns:a16="http://schemas.microsoft.com/office/drawing/2014/main" id="{3A0F2DEE-2C80-8E43-9267-12EE3E9D1E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227" y="1690688"/>
            <a:ext cx="8435546" cy="44462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A230A5-48DA-9B4E-B6C6-067B84A043B1}"/>
              </a:ext>
            </a:extLst>
          </p:cNvPr>
          <p:cNvSpPr txBox="1"/>
          <p:nvPr/>
        </p:nvSpPr>
        <p:spPr>
          <a:xfrm>
            <a:off x="728472" y="927116"/>
            <a:ext cx="6120458" cy="369332"/>
          </a:xfrm>
          <a:prstGeom prst="rect">
            <a:avLst/>
          </a:prstGeom>
          <a:noFill/>
        </p:spPr>
        <p:txBody>
          <a:bodyPr wrap="none" rtlCol="0">
            <a:spAutoFit/>
          </a:bodyPr>
          <a:lstStyle/>
          <a:p>
            <a:r>
              <a:rPr lang="en-US" dirty="0"/>
              <a:t>Mercedes F1 is made up of a total of over 6,000 team members</a:t>
            </a:r>
          </a:p>
        </p:txBody>
      </p:sp>
    </p:spTree>
    <p:extLst>
      <p:ext uri="{BB962C8B-B14F-4D97-AF65-F5344CB8AC3E}">
        <p14:creationId xmlns:p14="http://schemas.microsoft.com/office/powerpoint/2010/main" val="420928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F1D5-19F4-9544-8D65-86574DC07566}"/>
              </a:ext>
            </a:extLst>
          </p:cNvPr>
          <p:cNvSpPr>
            <a:spLocks noGrp="1"/>
          </p:cNvSpPr>
          <p:nvPr>
            <p:ph type="title"/>
          </p:nvPr>
        </p:nvSpPr>
        <p:spPr>
          <a:xfrm>
            <a:off x="838200" y="364847"/>
            <a:ext cx="10515600" cy="819391"/>
          </a:xfrm>
        </p:spPr>
        <p:txBody>
          <a:bodyPr>
            <a:normAutofit/>
          </a:bodyPr>
          <a:lstStyle/>
          <a:p>
            <a:r>
              <a:rPr lang="en-US" sz="4000" b="1" dirty="0">
                <a:latin typeface="Segoe UI" panose="020B0502040204020203" pitchFamily="34" charset="0"/>
                <a:cs typeface="Segoe UI" panose="020B0502040204020203" pitchFamily="34" charset="0"/>
              </a:rPr>
              <a:t>On Track Team</a:t>
            </a:r>
          </a:p>
        </p:txBody>
      </p:sp>
      <p:pic>
        <p:nvPicPr>
          <p:cNvPr id="1026" name="Picture 2" descr="Celebrating the First Decade of the Mercedes F1 Works Team">
            <a:extLst>
              <a:ext uri="{FF2B5EF4-FFF2-40B4-BE49-F238E27FC236}">
                <a16:creationId xmlns:a16="http://schemas.microsoft.com/office/drawing/2014/main" id="{24FA59D3-0FB7-1341-B985-D8DB7EF3E1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83887"/>
            <a:ext cx="10243398" cy="43334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525A6FA-408F-6F49-9AD0-A46A668674A9}"/>
              </a:ext>
            </a:extLst>
          </p:cNvPr>
          <p:cNvSpPr txBox="1"/>
          <p:nvPr/>
        </p:nvSpPr>
        <p:spPr>
          <a:xfrm>
            <a:off x="838200" y="994549"/>
            <a:ext cx="9991518" cy="369332"/>
          </a:xfrm>
          <a:prstGeom prst="rect">
            <a:avLst/>
          </a:prstGeom>
          <a:noFill/>
        </p:spPr>
        <p:txBody>
          <a:bodyPr wrap="none" rtlCol="0">
            <a:spAutoFit/>
          </a:bodyPr>
          <a:lstStyle/>
          <a:p>
            <a:r>
              <a:rPr lang="en-US" dirty="0"/>
              <a:t>Mercedes track team is made up of, the pit crew, mechanics, strategists, team principal and many others</a:t>
            </a:r>
          </a:p>
        </p:txBody>
      </p:sp>
    </p:spTree>
    <p:extLst>
      <p:ext uri="{BB962C8B-B14F-4D97-AF65-F5344CB8AC3E}">
        <p14:creationId xmlns:p14="http://schemas.microsoft.com/office/powerpoint/2010/main" val="1890348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67AAF-EAA8-B24D-A520-7CFB39CE6D08}"/>
              </a:ext>
            </a:extLst>
          </p:cNvPr>
          <p:cNvSpPr>
            <a:spLocks noGrp="1"/>
          </p:cNvSpPr>
          <p:nvPr>
            <p:ph type="title"/>
          </p:nvPr>
        </p:nvSpPr>
        <p:spPr/>
        <p:txBody>
          <a:bodyPr/>
          <a:lstStyle/>
          <a:p>
            <a:r>
              <a:rPr lang="en-US" b="1" dirty="0">
                <a:latin typeface="Segoe UI" panose="020B0502040204020203" pitchFamily="34" charset="0"/>
                <a:cs typeface="Segoe UI" panose="020B0502040204020203" pitchFamily="34" charset="0"/>
              </a:rPr>
              <a:t>Drivers</a:t>
            </a:r>
          </a:p>
        </p:txBody>
      </p:sp>
      <p:pic>
        <p:nvPicPr>
          <p:cNvPr id="3076" name="Picture 4" descr="Abu Dhabi GP: Valtteri Bottas beats Lewis Hamilton in F1 2017 finale | F1  News">
            <a:extLst>
              <a:ext uri="{FF2B5EF4-FFF2-40B4-BE49-F238E27FC236}">
                <a16:creationId xmlns:a16="http://schemas.microsoft.com/office/drawing/2014/main" id="{12D71721-1991-7542-956E-C9AA5F28E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628" y="1473654"/>
            <a:ext cx="8120743" cy="4567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828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8D72C-EFFA-6141-8610-ED7CC712F7C8}"/>
              </a:ext>
            </a:extLst>
          </p:cNvPr>
          <p:cNvSpPr>
            <a:spLocks noGrp="1"/>
          </p:cNvSpPr>
          <p:nvPr>
            <p:ph type="title"/>
          </p:nvPr>
        </p:nvSpPr>
        <p:spPr>
          <a:xfrm>
            <a:off x="491021" y="244346"/>
            <a:ext cx="10515600" cy="1167113"/>
          </a:xfrm>
        </p:spPr>
        <p:txBody>
          <a:bodyPr/>
          <a:lstStyle/>
          <a:p>
            <a:r>
              <a:rPr lang="en-US" b="1" dirty="0">
                <a:latin typeface="Segoe UI" panose="020B0502040204020203" pitchFamily="34" charset="0"/>
                <a:cs typeface="Segoe UI" panose="020B0502040204020203" pitchFamily="34" charset="0"/>
              </a:rPr>
              <a:t>How is Success Sustained?</a:t>
            </a:r>
            <a:endParaRPr lang="en-US" dirty="0"/>
          </a:p>
        </p:txBody>
      </p:sp>
      <p:sp>
        <p:nvSpPr>
          <p:cNvPr id="4" name="TextBox 3">
            <a:extLst>
              <a:ext uri="{FF2B5EF4-FFF2-40B4-BE49-F238E27FC236}">
                <a16:creationId xmlns:a16="http://schemas.microsoft.com/office/drawing/2014/main" id="{ECC021C0-3D90-4644-8351-BEC7F14A5757}"/>
              </a:ext>
            </a:extLst>
          </p:cNvPr>
          <p:cNvSpPr txBox="1"/>
          <p:nvPr/>
        </p:nvSpPr>
        <p:spPr>
          <a:xfrm>
            <a:off x="491021" y="1010999"/>
            <a:ext cx="10735568" cy="646331"/>
          </a:xfrm>
          <a:prstGeom prst="rect">
            <a:avLst/>
          </a:prstGeom>
          <a:noFill/>
        </p:spPr>
        <p:txBody>
          <a:bodyPr wrap="square" rtlCol="0">
            <a:spAutoFit/>
          </a:bodyPr>
          <a:lstStyle/>
          <a:p>
            <a:r>
              <a:rPr lang="en-US" dirty="0"/>
              <a:t>Mercedes winning streak is representative of a healthy and productive organizational environment in which sustained success can be viewed though organizational metaphors</a:t>
            </a:r>
          </a:p>
        </p:txBody>
      </p:sp>
      <p:sp>
        <p:nvSpPr>
          <p:cNvPr id="6" name="TextBox 5">
            <a:extLst>
              <a:ext uri="{FF2B5EF4-FFF2-40B4-BE49-F238E27FC236}">
                <a16:creationId xmlns:a16="http://schemas.microsoft.com/office/drawing/2014/main" id="{1C20D4CB-9E2C-644C-AF6A-54204DFF3C4E}"/>
              </a:ext>
            </a:extLst>
          </p:cNvPr>
          <p:cNvSpPr txBox="1"/>
          <p:nvPr/>
        </p:nvSpPr>
        <p:spPr>
          <a:xfrm>
            <a:off x="1255318" y="1996562"/>
            <a:ext cx="1666817" cy="400110"/>
          </a:xfrm>
          <a:prstGeom prst="rect">
            <a:avLst/>
          </a:prstGeom>
          <a:solidFill>
            <a:schemeClr val="tx1"/>
          </a:solidFill>
          <a:ln w="19050">
            <a:solidFill>
              <a:schemeClr val="tx1"/>
            </a:solidFill>
          </a:ln>
        </p:spPr>
        <p:txBody>
          <a:bodyPr wrap="square" rtlCol="0">
            <a:spAutoFit/>
          </a:bodyPr>
          <a:lstStyle/>
          <a:p>
            <a:pPr algn="ctr"/>
            <a:r>
              <a:rPr lang="en-US" sz="2000" b="1" dirty="0">
                <a:solidFill>
                  <a:srgbClr val="03CEDF"/>
                </a:solidFill>
              </a:rPr>
              <a:t>Brain</a:t>
            </a:r>
            <a:endParaRPr lang="en-US" b="1" dirty="0">
              <a:solidFill>
                <a:srgbClr val="03CEDF"/>
              </a:solidFill>
            </a:endParaRPr>
          </a:p>
        </p:txBody>
      </p:sp>
      <p:sp>
        <p:nvSpPr>
          <p:cNvPr id="8" name="TextBox 7">
            <a:extLst>
              <a:ext uri="{FF2B5EF4-FFF2-40B4-BE49-F238E27FC236}">
                <a16:creationId xmlns:a16="http://schemas.microsoft.com/office/drawing/2014/main" id="{2DFAA431-457D-A245-8E5D-0B5CF95EBF5E}"/>
              </a:ext>
            </a:extLst>
          </p:cNvPr>
          <p:cNvSpPr txBox="1"/>
          <p:nvPr/>
        </p:nvSpPr>
        <p:spPr>
          <a:xfrm>
            <a:off x="5262591" y="1996562"/>
            <a:ext cx="1666817" cy="400110"/>
          </a:xfrm>
          <a:prstGeom prst="rect">
            <a:avLst/>
          </a:prstGeom>
          <a:solidFill>
            <a:schemeClr val="tx1"/>
          </a:solidFill>
          <a:ln w="19050">
            <a:solidFill>
              <a:schemeClr val="tx1"/>
            </a:solidFill>
          </a:ln>
        </p:spPr>
        <p:txBody>
          <a:bodyPr wrap="square" rtlCol="0">
            <a:spAutoFit/>
          </a:bodyPr>
          <a:lstStyle/>
          <a:p>
            <a:pPr algn="ctr"/>
            <a:r>
              <a:rPr lang="en-US" sz="2000" b="1" dirty="0">
                <a:solidFill>
                  <a:srgbClr val="03CEDF"/>
                </a:solidFill>
              </a:rPr>
              <a:t>Organism</a:t>
            </a:r>
            <a:endParaRPr lang="en-US" b="1" dirty="0">
              <a:solidFill>
                <a:srgbClr val="03CEDF"/>
              </a:solidFill>
            </a:endParaRPr>
          </a:p>
        </p:txBody>
      </p:sp>
      <p:sp>
        <p:nvSpPr>
          <p:cNvPr id="10" name="TextBox 9">
            <a:extLst>
              <a:ext uri="{FF2B5EF4-FFF2-40B4-BE49-F238E27FC236}">
                <a16:creationId xmlns:a16="http://schemas.microsoft.com/office/drawing/2014/main" id="{79926F7C-8241-4348-9008-704BC1517402}"/>
              </a:ext>
            </a:extLst>
          </p:cNvPr>
          <p:cNvSpPr txBox="1"/>
          <p:nvPr/>
        </p:nvSpPr>
        <p:spPr>
          <a:xfrm>
            <a:off x="8979956" y="2001055"/>
            <a:ext cx="2246633" cy="400110"/>
          </a:xfrm>
          <a:prstGeom prst="rect">
            <a:avLst/>
          </a:prstGeom>
          <a:solidFill>
            <a:schemeClr val="tx1"/>
          </a:solidFill>
          <a:ln w="19050">
            <a:solidFill>
              <a:schemeClr val="tx1"/>
            </a:solidFill>
          </a:ln>
        </p:spPr>
        <p:txBody>
          <a:bodyPr wrap="square" rtlCol="0">
            <a:spAutoFit/>
          </a:bodyPr>
          <a:lstStyle/>
          <a:p>
            <a:pPr algn="ctr"/>
            <a:r>
              <a:rPr lang="en-US" sz="2000" b="1" dirty="0">
                <a:solidFill>
                  <a:srgbClr val="03CEDF"/>
                </a:solidFill>
              </a:rPr>
              <a:t>Psychic Prison</a:t>
            </a:r>
            <a:endParaRPr lang="en-US" b="1" dirty="0">
              <a:solidFill>
                <a:srgbClr val="03CEDF"/>
              </a:solidFill>
            </a:endParaRPr>
          </a:p>
        </p:txBody>
      </p:sp>
      <p:sp>
        <p:nvSpPr>
          <p:cNvPr id="3" name="AutoShape 4" descr="Listen to Orson Welles Narrate Plato&amp;#39;s Cave to Inspire Your Screenwriting">
            <a:extLst>
              <a:ext uri="{FF2B5EF4-FFF2-40B4-BE49-F238E27FC236}">
                <a16:creationId xmlns:a16="http://schemas.microsoft.com/office/drawing/2014/main" id="{F69CF50F-16B4-964F-AB5F-BF6348026A6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2" descr="Brain cartoon symbol icon design beautiful Vector Image">
            <a:extLst>
              <a:ext uri="{FF2B5EF4-FFF2-40B4-BE49-F238E27FC236}">
                <a16:creationId xmlns:a16="http://schemas.microsoft.com/office/drawing/2014/main" id="{BA4E5AC1-6A01-1742-B76C-4D98466FE6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800"/>
          <a:stretch/>
        </p:blipFill>
        <p:spPr bwMode="auto">
          <a:xfrm flipH="1">
            <a:off x="628487" y="2735904"/>
            <a:ext cx="2912731" cy="2731008"/>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a:extLst>
              <a:ext uri="{FF2B5EF4-FFF2-40B4-BE49-F238E27FC236}">
                <a16:creationId xmlns:a16="http://schemas.microsoft.com/office/drawing/2014/main" id="{F10B135E-15BF-FA4B-8CC3-E5B31A1F1C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8622" y="2735904"/>
            <a:ext cx="32893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Bacterial microorganism in a circle. Doodle style germs in 2021 | Science  lab decorations, Doodles, Microorganisms">
            <a:extLst>
              <a:ext uri="{FF2B5EF4-FFF2-40B4-BE49-F238E27FC236}">
                <a16:creationId xmlns:a16="http://schemas.microsoft.com/office/drawing/2014/main" id="{F8C882E2-984E-D941-BCDC-6690982604CD}"/>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l="13607" r="13544"/>
          <a:stretch/>
        </p:blipFill>
        <p:spPr bwMode="auto">
          <a:xfrm>
            <a:off x="5060234" y="3067367"/>
            <a:ext cx="2140207" cy="2060311"/>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a:extLst>
              <a:ext uri="{FF2B5EF4-FFF2-40B4-BE49-F238E27FC236}">
                <a16:creationId xmlns:a16="http://schemas.microsoft.com/office/drawing/2014/main" id="{F9A7029A-7241-D347-8B5D-ED841AD49C36}"/>
              </a:ext>
            </a:extLst>
          </p:cNvPr>
          <p:cNvSpPr/>
          <p:nvPr/>
        </p:nvSpPr>
        <p:spPr>
          <a:xfrm>
            <a:off x="4991557" y="3002368"/>
            <a:ext cx="2208884" cy="2190312"/>
          </a:xfrm>
          <a:prstGeom prst="ellipse">
            <a:avLst/>
          </a:prstGeom>
          <a:noFill/>
          <a:ln w="279400">
            <a:solidFill>
              <a:srgbClr val="03CE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descr="Mercedes F1 2021 Team Profil I PlanetF1e">
            <a:extLst>
              <a:ext uri="{FF2B5EF4-FFF2-40B4-BE49-F238E27FC236}">
                <a16:creationId xmlns:a16="http://schemas.microsoft.com/office/drawing/2014/main" id="{A32630E0-D07E-0E45-BACE-24968A141F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7519" y="3709043"/>
            <a:ext cx="776960" cy="776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637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9E03-8E5D-EF44-94CC-348F6A6CB373}"/>
              </a:ext>
            </a:extLst>
          </p:cNvPr>
          <p:cNvSpPr>
            <a:spLocks noGrp="1"/>
          </p:cNvSpPr>
          <p:nvPr>
            <p:ph type="title"/>
          </p:nvPr>
        </p:nvSpPr>
        <p:spPr>
          <a:xfrm>
            <a:off x="625666" y="355104"/>
            <a:ext cx="10515600" cy="553920"/>
          </a:xfrm>
        </p:spPr>
        <p:txBody>
          <a:bodyPr>
            <a:normAutofit fontScale="90000"/>
          </a:bodyPr>
          <a:lstStyle/>
          <a:p>
            <a:r>
              <a:rPr lang="en-US" b="1" dirty="0">
                <a:latin typeface="Segoe UI" panose="020B0502040204020203" pitchFamily="34" charset="0"/>
                <a:cs typeface="Segoe UI" panose="020B0502040204020203" pitchFamily="34" charset="0"/>
              </a:rPr>
              <a:t>Brain</a:t>
            </a:r>
          </a:p>
        </p:txBody>
      </p:sp>
      <p:sp>
        <p:nvSpPr>
          <p:cNvPr id="12" name="TextBox 11">
            <a:extLst>
              <a:ext uri="{FF2B5EF4-FFF2-40B4-BE49-F238E27FC236}">
                <a16:creationId xmlns:a16="http://schemas.microsoft.com/office/drawing/2014/main" id="{C0CC02DC-B303-274E-B08A-6EB3DE371A37}"/>
              </a:ext>
            </a:extLst>
          </p:cNvPr>
          <p:cNvSpPr txBox="1"/>
          <p:nvPr/>
        </p:nvSpPr>
        <p:spPr>
          <a:xfrm>
            <a:off x="2466520" y="7133341"/>
            <a:ext cx="6096000" cy="369332"/>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p>
        </p:txBody>
      </p:sp>
      <p:sp>
        <p:nvSpPr>
          <p:cNvPr id="13" name="TextBox 12">
            <a:extLst>
              <a:ext uri="{FF2B5EF4-FFF2-40B4-BE49-F238E27FC236}">
                <a16:creationId xmlns:a16="http://schemas.microsoft.com/office/drawing/2014/main" id="{FC7B727B-08C1-154B-9BC6-F5C6CE5AEC9A}"/>
              </a:ext>
            </a:extLst>
          </p:cNvPr>
          <p:cNvSpPr txBox="1"/>
          <p:nvPr/>
        </p:nvSpPr>
        <p:spPr>
          <a:xfrm>
            <a:off x="625666" y="948690"/>
            <a:ext cx="10940668" cy="369332"/>
          </a:xfrm>
          <a:prstGeom prst="rect">
            <a:avLst/>
          </a:prstGeom>
          <a:noFill/>
        </p:spPr>
        <p:txBody>
          <a:bodyPr wrap="square" rtlCol="0">
            <a:spAutoFit/>
          </a:bodyPr>
          <a:lstStyle/>
          <a:p>
            <a:r>
              <a:rPr lang="en-US" dirty="0"/>
              <a:t>In order to achieve their success Mercedes F1 is</a:t>
            </a:r>
            <a:r>
              <a:rPr lang="en-US" b="1" dirty="0"/>
              <a:t> </a:t>
            </a:r>
            <a:r>
              <a:rPr lang="en-US" b="1" dirty="0">
                <a:sym typeface="Wingdings" pitchFamily="2" charset="2"/>
              </a:rPr>
              <a:t>learning, collaborative, adaptive and resilient</a:t>
            </a:r>
            <a:endParaRPr lang="en-US" dirty="0"/>
          </a:p>
        </p:txBody>
      </p:sp>
      <p:pic>
        <p:nvPicPr>
          <p:cNvPr id="16" name="Picture 15" descr="Diagram&#10;&#10;Description automatically generated">
            <a:extLst>
              <a:ext uri="{FF2B5EF4-FFF2-40B4-BE49-F238E27FC236}">
                <a16:creationId xmlns:a16="http://schemas.microsoft.com/office/drawing/2014/main" id="{83F43636-E81D-CA46-88BD-55ED5A365680}"/>
              </a:ext>
            </a:extLst>
          </p:cNvPr>
          <p:cNvPicPr>
            <a:picLocks noChangeAspect="1"/>
          </p:cNvPicPr>
          <p:nvPr/>
        </p:nvPicPr>
        <p:blipFill rotWithShape="1">
          <a:blip r:embed="rId3"/>
          <a:srcRect l="19588" t="10667" r="18822" b="18188"/>
          <a:stretch/>
        </p:blipFill>
        <p:spPr>
          <a:xfrm>
            <a:off x="746306" y="2054648"/>
            <a:ext cx="4004156" cy="3937371"/>
          </a:xfrm>
          <a:prstGeom prst="rect">
            <a:avLst/>
          </a:prstGeom>
          <a:ln w="19050">
            <a:solidFill>
              <a:schemeClr val="tx1"/>
            </a:solidFill>
          </a:ln>
        </p:spPr>
      </p:pic>
      <p:pic>
        <p:nvPicPr>
          <p:cNvPr id="8194" name="Picture 2" descr="ACCELERATE-55">
            <a:extLst>
              <a:ext uri="{FF2B5EF4-FFF2-40B4-BE49-F238E27FC236}">
                <a16:creationId xmlns:a16="http://schemas.microsoft.com/office/drawing/2014/main" id="{7C899643-25A9-B04C-AA1E-9AD332B5D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2309" y="1988558"/>
            <a:ext cx="3560119" cy="150656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81E2A934-A5B2-A347-BA0B-4E807B844B17}"/>
              </a:ext>
            </a:extLst>
          </p:cNvPr>
          <p:cNvSpPr txBox="1"/>
          <p:nvPr/>
        </p:nvSpPr>
        <p:spPr>
          <a:xfrm>
            <a:off x="6272309" y="1501669"/>
            <a:ext cx="2338461" cy="369332"/>
          </a:xfrm>
          <a:prstGeom prst="rect">
            <a:avLst/>
          </a:prstGeom>
          <a:solidFill>
            <a:schemeClr val="tx1"/>
          </a:solidFill>
        </p:spPr>
        <p:txBody>
          <a:bodyPr wrap="none" rtlCol="0">
            <a:spAutoFit/>
          </a:bodyPr>
          <a:lstStyle/>
          <a:p>
            <a:r>
              <a:rPr lang="en-US" b="1" dirty="0">
                <a:solidFill>
                  <a:srgbClr val="03CEDF"/>
                </a:solidFill>
              </a:rPr>
              <a:t>Diversity Commitment</a:t>
            </a:r>
          </a:p>
        </p:txBody>
      </p:sp>
      <p:sp>
        <p:nvSpPr>
          <p:cNvPr id="21" name="TextBox 20">
            <a:extLst>
              <a:ext uri="{FF2B5EF4-FFF2-40B4-BE49-F238E27FC236}">
                <a16:creationId xmlns:a16="http://schemas.microsoft.com/office/drawing/2014/main" id="{4FDE485E-DDB5-F440-A322-7881CDA7EFF1}"/>
              </a:ext>
            </a:extLst>
          </p:cNvPr>
          <p:cNvSpPr txBox="1"/>
          <p:nvPr/>
        </p:nvSpPr>
        <p:spPr>
          <a:xfrm>
            <a:off x="746306" y="1501669"/>
            <a:ext cx="2284600" cy="369332"/>
          </a:xfrm>
          <a:prstGeom prst="rect">
            <a:avLst/>
          </a:prstGeom>
          <a:solidFill>
            <a:schemeClr val="tx1"/>
          </a:solidFill>
        </p:spPr>
        <p:txBody>
          <a:bodyPr wrap="none" rtlCol="0">
            <a:spAutoFit/>
          </a:bodyPr>
          <a:lstStyle/>
          <a:p>
            <a:r>
              <a:rPr lang="en-US" b="1" dirty="0">
                <a:solidFill>
                  <a:srgbClr val="03CEDF"/>
                </a:solidFill>
              </a:rPr>
              <a:t>Double-Loop Learning</a:t>
            </a:r>
          </a:p>
        </p:txBody>
      </p:sp>
      <p:sp>
        <p:nvSpPr>
          <p:cNvPr id="23" name="TextBox 22">
            <a:extLst>
              <a:ext uri="{FF2B5EF4-FFF2-40B4-BE49-F238E27FC236}">
                <a16:creationId xmlns:a16="http://schemas.microsoft.com/office/drawing/2014/main" id="{25D67778-A001-0144-9561-C86261B95974}"/>
              </a:ext>
            </a:extLst>
          </p:cNvPr>
          <p:cNvSpPr txBox="1"/>
          <p:nvPr/>
        </p:nvSpPr>
        <p:spPr>
          <a:xfrm>
            <a:off x="6272309" y="3789639"/>
            <a:ext cx="2456635" cy="369332"/>
          </a:xfrm>
          <a:prstGeom prst="rect">
            <a:avLst/>
          </a:prstGeom>
          <a:solidFill>
            <a:schemeClr val="tx1"/>
          </a:solidFill>
        </p:spPr>
        <p:txBody>
          <a:bodyPr wrap="none" rtlCol="0">
            <a:spAutoFit/>
          </a:bodyPr>
          <a:lstStyle/>
          <a:p>
            <a:r>
              <a:rPr lang="en-US" b="1" dirty="0">
                <a:solidFill>
                  <a:srgbClr val="03CEDF"/>
                </a:solidFill>
              </a:rPr>
              <a:t>Learning From Mistakes</a:t>
            </a:r>
          </a:p>
        </p:txBody>
      </p:sp>
      <p:pic>
        <p:nvPicPr>
          <p:cNvPr id="8196" name="Picture 4" descr="F1: Lewis Hamilton, Nico Rosberg crash video, Spanish Grand Prix">
            <a:extLst>
              <a:ext uri="{FF2B5EF4-FFF2-40B4-BE49-F238E27FC236}">
                <a16:creationId xmlns:a16="http://schemas.microsoft.com/office/drawing/2014/main" id="{86C6A3C3-51E7-BF4E-A7B8-635EA8C704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2309" y="4286173"/>
            <a:ext cx="3602066" cy="2028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241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B63A23-59B4-764F-BC1C-E72671EDB1B1}"/>
              </a:ext>
            </a:extLst>
          </p:cNvPr>
          <p:cNvSpPr>
            <a:spLocks noGrp="1"/>
          </p:cNvSpPr>
          <p:nvPr>
            <p:ph idx="1"/>
          </p:nvPr>
        </p:nvSpPr>
        <p:spPr>
          <a:xfrm>
            <a:off x="913384" y="205505"/>
            <a:ext cx="10515600" cy="1332608"/>
          </a:xfrm>
        </p:spPr>
        <p:txBody>
          <a:bodyPr/>
          <a:lstStyle/>
          <a:p>
            <a:pPr marL="0" indent="0">
              <a:buNone/>
            </a:pPr>
            <a:r>
              <a:rPr lang="en-US" sz="2000" dirty="0"/>
              <a:t>"If broken, any single piece can be used to reconstruct the entire image. Everything is enfolded in everything else, just as if we were able to throw a pebble into a pond and see the whole pond and all the waves, ripples, and drops of water generated by the splash </a:t>
            </a:r>
            <a:r>
              <a:rPr lang="en-US" sz="2000" i="1" u="sng" dirty="0"/>
              <a:t>in each and every one of the drops of water thus produced</a:t>
            </a:r>
            <a:r>
              <a:rPr lang="en-US" sz="2000" dirty="0"/>
              <a:t>" (Morgan 73).</a:t>
            </a:r>
          </a:p>
          <a:p>
            <a:pPr marL="0" indent="0">
              <a:buNone/>
            </a:pPr>
            <a:endParaRPr lang="en-US" dirty="0"/>
          </a:p>
        </p:txBody>
      </p:sp>
      <p:sp>
        <p:nvSpPr>
          <p:cNvPr id="4" name="TextBox 3">
            <a:extLst>
              <a:ext uri="{FF2B5EF4-FFF2-40B4-BE49-F238E27FC236}">
                <a16:creationId xmlns:a16="http://schemas.microsoft.com/office/drawing/2014/main" id="{893D58B6-1769-E540-AEAB-B0FBD4D71182}"/>
              </a:ext>
            </a:extLst>
          </p:cNvPr>
          <p:cNvSpPr txBox="1"/>
          <p:nvPr/>
        </p:nvSpPr>
        <p:spPr>
          <a:xfrm>
            <a:off x="4159017" y="2211501"/>
            <a:ext cx="1542795" cy="646331"/>
          </a:xfrm>
          <a:prstGeom prst="rect">
            <a:avLst/>
          </a:prstGeom>
          <a:noFill/>
        </p:spPr>
        <p:txBody>
          <a:bodyPr wrap="none" rtlCol="0">
            <a:spAutoFit/>
          </a:bodyPr>
          <a:lstStyle/>
          <a:p>
            <a:r>
              <a:rPr lang="en-US" b="1" dirty="0"/>
              <a:t>Aerodynamics</a:t>
            </a:r>
          </a:p>
          <a:p>
            <a:endParaRPr lang="en-US" dirty="0"/>
          </a:p>
        </p:txBody>
      </p:sp>
      <p:sp>
        <p:nvSpPr>
          <p:cNvPr id="5" name="TextBox 4">
            <a:extLst>
              <a:ext uri="{FF2B5EF4-FFF2-40B4-BE49-F238E27FC236}">
                <a16:creationId xmlns:a16="http://schemas.microsoft.com/office/drawing/2014/main" id="{51262047-65A8-CF45-AE7A-845341A616DF}"/>
              </a:ext>
            </a:extLst>
          </p:cNvPr>
          <p:cNvSpPr txBox="1"/>
          <p:nvPr/>
        </p:nvSpPr>
        <p:spPr>
          <a:xfrm>
            <a:off x="3473381" y="5089843"/>
            <a:ext cx="2200987" cy="369332"/>
          </a:xfrm>
          <a:prstGeom prst="rect">
            <a:avLst/>
          </a:prstGeom>
          <a:noFill/>
        </p:spPr>
        <p:txBody>
          <a:bodyPr wrap="none" rtlCol="0">
            <a:spAutoFit/>
          </a:bodyPr>
          <a:lstStyle/>
          <a:p>
            <a:r>
              <a:rPr lang="en-US" b="1" dirty="0"/>
              <a:t>General Engineering </a:t>
            </a:r>
          </a:p>
        </p:txBody>
      </p:sp>
      <p:sp>
        <p:nvSpPr>
          <p:cNvPr id="6" name="TextBox 5">
            <a:extLst>
              <a:ext uri="{FF2B5EF4-FFF2-40B4-BE49-F238E27FC236}">
                <a16:creationId xmlns:a16="http://schemas.microsoft.com/office/drawing/2014/main" id="{91BF4BEF-D66E-6542-A66D-3520133F466A}"/>
              </a:ext>
            </a:extLst>
          </p:cNvPr>
          <p:cNvSpPr txBox="1"/>
          <p:nvPr/>
        </p:nvSpPr>
        <p:spPr>
          <a:xfrm>
            <a:off x="4573874" y="2884047"/>
            <a:ext cx="2801536" cy="369332"/>
          </a:xfrm>
          <a:prstGeom prst="rect">
            <a:avLst/>
          </a:prstGeom>
          <a:noFill/>
        </p:spPr>
        <p:txBody>
          <a:bodyPr wrap="none" rtlCol="0">
            <a:spAutoFit/>
          </a:bodyPr>
          <a:lstStyle/>
          <a:p>
            <a:r>
              <a:rPr lang="en-US" b="1" dirty="0"/>
              <a:t>Research and Development</a:t>
            </a:r>
          </a:p>
        </p:txBody>
      </p:sp>
      <p:sp>
        <p:nvSpPr>
          <p:cNvPr id="7" name="TextBox 6">
            <a:extLst>
              <a:ext uri="{FF2B5EF4-FFF2-40B4-BE49-F238E27FC236}">
                <a16:creationId xmlns:a16="http://schemas.microsoft.com/office/drawing/2014/main" id="{7C84FA80-A7F8-3842-888F-0E9DF007B0A0}"/>
              </a:ext>
            </a:extLst>
          </p:cNvPr>
          <p:cNvSpPr txBox="1"/>
          <p:nvPr/>
        </p:nvSpPr>
        <p:spPr>
          <a:xfrm>
            <a:off x="4159017" y="4006556"/>
            <a:ext cx="1202573" cy="369332"/>
          </a:xfrm>
          <a:prstGeom prst="rect">
            <a:avLst/>
          </a:prstGeom>
          <a:noFill/>
        </p:spPr>
        <p:txBody>
          <a:bodyPr wrap="none" rtlCol="0">
            <a:spAutoFit/>
          </a:bodyPr>
          <a:lstStyle/>
          <a:p>
            <a:r>
              <a:rPr lang="en-US" b="1" dirty="0"/>
              <a:t>Mechanics</a:t>
            </a:r>
          </a:p>
        </p:txBody>
      </p:sp>
      <p:sp>
        <p:nvSpPr>
          <p:cNvPr id="8" name="TextBox 7">
            <a:extLst>
              <a:ext uri="{FF2B5EF4-FFF2-40B4-BE49-F238E27FC236}">
                <a16:creationId xmlns:a16="http://schemas.microsoft.com/office/drawing/2014/main" id="{1549BFDF-8AE6-AA46-A071-0614B9738097}"/>
              </a:ext>
            </a:extLst>
          </p:cNvPr>
          <p:cNvSpPr txBox="1"/>
          <p:nvPr/>
        </p:nvSpPr>
        <p:spPr>
          <a:xfrm>
            <a:off x="3252977" y="3453252"/>
            <a:ext cx="942374" cy="369332"/>
          </a:xfrm>
          <a:prstGeom prst="rect">
            <a:avLst/>
          </a:prstGeom>
          <a:noFill/>
        </p:spPr>
        <p:txBody>
          <a:bodyPr wrap="none" rtlCol="0">
            <a:spAutoFit/>
          </a:bodyPr>
          <a:lstStyle/>
          <a:p>
            <a:r>
              <a:rPr lang="en-US" b="1" dirty="0"/>
              <a:t>Driver 1</a:t>
            </a:r>
          </a:p>
        </p:txBody>
      </p:sp>
      <p:sp>
        <p:nvSpPr>
          <p:cNvPr id="9" name="TextBox 8">
            <a:extLst>
              <a:ext uri="{FF2B5EF4-FFF2-40B4-BE49-F238E27FC236}">
                <a16:creationId xmlns:a16="http://schemas.microsoft.com/office/drawing/2014/main" id="{C055DC4C-6C3F-4642-B182-62DA9DF3C0F0}"/>
              </a:ext>
            </a:extLst>
          </p:cNvPr>
          <p:cNvSpPr txBox="1"/>
          <p:nvPr/>
        </p:nvSpPr>
        <p:spPr>
          <a:xfrm>
            <a:off x="5310650" y="4616529"/>
            <a:ext cx="972959" cy="369332"/>
          </a:xfrm>
          <a:prstGeom prst="rect">
            <a:avLst/>
          </a:prstGeom>
          <a:noFill/>
        </p:spPr>
        <p:txBody>
          <a:bodyPr wrap="none" rtlCol="0">
            <a:spAutoFit/>
          </a:bodyPr>
          <a:lstStyle/>
          <a:p>
            <a:r>
              <a:rPr lang="en-US" b="1" dirty="0"/>
              <a:t>Strategy</a:t>
            </a:r>
          </a:p>
        </p:txBody>
      </p:sp>
      <p:sp>
        <p:nvSpPr>
          <p:cNvPr id="10" name="TextBox 9">
            <a:extLst>
              <a:ext uri="{FF2B5EF4-FFF2-40B4-BE49-F238E27FC236}">
                <a16:creationId xmlns:a16="http://schemas.microsoft.com/office/drawing/2014/main" id="{F5E31D93-1E79-9E49-8ADF-E0DBC5F78E4C}"/>
              </a:ext>
            </a:extLst>
          </p:cNvPr>
          <p:cNvSpPr txBox="1"/>
          <p:nvPr/>
        </p:nvSpPr>
        <p:spPr>
          <a:xfrm>
            <a:off x="6313936" y="1936696"/>
            <a:ext cx="1578574" cy="369332"/>
          </a:xfrm>
          <a:prstGeom prst="rect">
            <a:avLst/>
          </a:prstGeom>
          <a:noFill/>
        </p:spPr>
        <p:txBody>
          <a:bodyPr wrap="none" rtlCol="0">
            <a:spAutoFit/>
          </a:bodyPr>
          <a:lstStyle/>
          <a:p>
            <a:r>
              <a:rPr lang="en-US" b="1" dirty="0"/>
              <a:t>Team Principal</a:t>
            </a:r>
          </a:p>
        </p:txBody>
      </p:sp>
      <p:sp>
        <p:nvSpPr>
          <p:cNvPr id="11" name="TextBox 10">
            <a:extLst>
              <a:ext uri="{FF2B5EF4-FFF2-40B4-BE49-F238E27FC236}">
                <a16:creationId xmlns:a16="http://schemas.microsoft.com/office/drawing/2014/main" id="{777A2BFB-F065-C045-AA4B-A4362D0A188C}"/>
              </a:ext>
            </a:extLst>
          </p:cNvPr>
          <p:cNvSpPr txBox="1"/>
          <p:nvPr/>
        </p:nvSpPr>
        <p:spPr>
          <a:xfrm>
            <a:off x="6387995" y="4457784"/>
            <a:ext cx="942374" cy="369332"/>
          </a:xfrm>
          <a:prstGeom prst="rect">
            <a:avLst/>
          </a:prstGeom>
          <a:noFill/>
        </p:spPr>
        <p:txBody>
          <a:bodyPr wrap="none" rtlCol="0">
            <a:spAutoFit/>
          </a:bodyPr>
          <a:lstStyle/>
          <a:p>
            <a:r>
              <a:rPr lang="en-US" b="1" dirty="0"/>
              <a:t>Driver 2</a:t>
            </a:r>
          </a:p>
        </p:txBody>
      </p:sp>
      <p:sp>
        <p:nvSpPr>
          <p:cNvPr id="13" name="TextBox 12">
            <a:extLst>
              <a:ext uri="{FF2B5EF4-FFF2-40B4-BE49-F238E27FC236}">
                <a16:creationId xmlns:a16="http://schemas.microsoft.com/office/drawing/2014/main" id="{46B6E081-D936-BE44-A889-847C7A3F5E45}"/>
              </a:ext>
            </a:extLst>
          </p:cNvPr>
          <p:cNvSpPr txBox="1"/>
          <p:nvPr/>
        </p:nvSpPr>
        <p:spPr>
          <a:xfrm>
            <a:off x="5775968" y="3807291"/>
            <a:ext cx="1098378" cy="369332"/>
          </a:xfrm>
          <a:prstGeom prst="rect">
            <a:avLst/>
          </a:prstGeom>
          <a:noFill/>
        </p:spPr>
        <p:txBody>
          <a:bodyPr wrap="none" rtlCol="0">
            <a:spAutoFit/>
          </a:bodyPr>
          <a:lstStyle/>
          <a:p>
            <a:r>
              <a:rPr lang="en-US" b="1" dirty="0"/>
              <a:t>Assembly</a:t>
            </a:r>
          </a:p>
        </p:txBody>
      </p:sp>
      <p:sp>
        <p:nvSpPr>
          <p:cNvPr id="14" name="TextBox 13">
            <a:extLst>
              <a:ext uri="{FF2B5EF4-FFF2-40B4-BE49-F238E27FC236}">
                <a16:creationId xmlns:a16="http://schemas.microsoft.com/office/drawing/2014/main" id="{3C3450CB-1BD8-314B-824F-C09D95955188}"/>
              </a:ext>
            </a:extLst>
          </p:cNvPr>
          <p:cNvSpPr txBox="1"/>
          <p:nvPr/>
        </p:nvSpPr>
        <p:spPr>
          <a:xfrm>
            <a:off x="7164681" y="3532406"/>
            <a:ext cx="1211678" cy="369332"/>
          </a:xfrm>
          <a:prstGeom prst="rect">
            <a:avLst/>
          </a:prstGeom>
          <a:noFill/>
        </p:spPr>
        <p:txBody>
          <a:bodyPr wrap="none" rtlCol="0">
            <a:spAutoFit/>
          </a:bodyPr>
          <a:lstStyle/>
          <a:p>
            <a:r>
              <a:rPr lang="en-US" b="1" dirty="0"/>
              <a:t>Simulation</a:t>
            </a:r>
          </a:p>
        </p:txBody>
      </p:sp>
      <p:sp>
        <p:nvSpPr>
          <p:cNvPr id="17" name="TextBox 16">
            <a:extLst>
              <a:ext uri="{FF2B5EF4-FFF2-40B4-BE49-F238E27FC236}">
                <a16:creationId xmlns:a16="http://schemas.microsoft.com/office/drawing/2014/main" id="{2A2505A3-7C9A-2044-B786-8513C42658AA}"/>
              </a:ext>
            </a:extLst>
          </p:cNvPr>
          <p:cNvSpPr txBox="1"/>
          <p:nvPr/>
        </p:nvSpPr>
        <p:spPr>
          <a:xfrm>
            <a:off x="7756895" y="2866043"/>
            <a:ext cx="984052" cy="369332"/>
          </a:xfrm>
          <a:prstGeom prst="rect">
            <a:avLst/>
          </a:prstGeom>
          <a:noFill/>
        </p:spPr>
        <p:txBody>
          <a:bodyPr wrap="none" rtlCol="0">
            <a:spAutoFit/>
          </a:bodyPr>
          <a:lstStyle/>
          <a:p>
            <a:r>
              <a:rPr lang="en-US" b="1" dirty="0"/>
              <a:t>Pit Crew</a:t>
            </a:r>
          </a:p>
        </p:txBody>
      </p:sp>
      <p:pic>
        <p:nvPicPr>
          <p:cNvPr id="21" name="Picture 2" descr="Brain cartoon symbol icon design beautiful Vector Image">
            <a:extLst>
              <a:ext uri="{FF2B5EF4-FFF2-40B4-BE49-F238E27FC236}">
                <a16:creationId xmlns:a16="http://schemas.microsoft.com/office/drawing/2014/main" id="{0ED5AFF8-85BB-F645-B894-572DF6B8563F}"/>
              </a:ext>
            </a:extLst>
          </p:cNvPr>
          <p:cNvPicPr>
            <a:picLocks noChangeAspect="1" noChangeArrowheads="1"/>
          </p:cNvPicPr>
          <p:nvPr/>
        </p:nvPicPr>
        <p:blipFill rotWithShape="1">
          <a:blip r:embed="rId2">
            <a:alphaModFix amt="41000"/>
            <a:extLst>
              <a:ext uri="{28A0092B-C50C-407E-A947-70E740481C1C}">
                <a14:useLocalDpi xmlns:a14="http://schemas.microsoft.com/office/drawing/2010/main" val="0"/>
              </a:ext>
            </a:extLst>
          </a:blip>
          <a:srcRect l="4803" t="9760" r="6105" b="15160"/>
          <a:stretch/>
        </p:blipFill>
        <p:spPr bwMode="auto">
          <a:xfrm flipH="1">
            <a:off x="2852576" y="1320800"/>
            <a:ext cx="6486845" cy="5620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418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CAB45-E7FE-C647-B976-AE390C8F47E8}"/>
              </a:ext>
            </a:extLst>
          </p:cNvPr>
          <p:cNvSpPr>
            <a:spLocks noGrp="1"/>
          </p:cNvSpPr>
          <p:nvPr>
            <p:ph type="title"/>
          </p:nvPr>
        </p:nvSpPr>
        <p:spPr>
          <a:xfrm>
            <a:off x="308359" y="104906"/>
            <a:ext cx="10515600" cy="1325563"/>
          </a:xfrm>
        </p:spPr>
        <p:txBody>
          <a:bodyPr>
            <a:normAutofit/>
          </a:bodyPr>
          <a:lstStyle/>
          <a:p>
            <a:r>
              <a:rPr lang="en-US" sz="4000" b="1" dirty="0">
                <a:latin typeface="Segoe UI" panose="020B0502040204020203" pitchFamily="34" charset="0"/>
                <a:cs typeface="Segoe UI" panose="020B0502040204020203" pitchFamily="34" charset="0"/>
              </a:rPr>
              <a:t>Mercedes F1 As Organism</a:t>
            </a:r>
          </a:p>
        </p:txBody>
      </p:sp>
      <p:sp>
        <p:nvSpPr>
          <p:cNvPr id="18" name="TextBox 17">
            <a:extLst>
              <a:ext uri="{FF2B5EF4-FFF2-40B4-BE49-F238E27FC236}">
                <a16:creationId xmlns:a16="http://schemas.microsoft.com/office/drawing/2014/main" id="{20BCACF0-F131-1B47-88F5-F5B04F719FCE}"/>
              </a:ext>
            </a:extLst>
          </p:cNvPr>
          <p:cNvSpPr txBox="1"/>
          <p:nvPr/>
        </p:nvSpPr>
        <p:spPr>
          <a:xfrm>
            <a:off x="308359" y="1010654"/>
            <a:ext cx="12377583" cy="923330"/>
          </a:xfrm>
          <a:prstGeom prst="rect">
            <a:avLst/>
          </a:prstGeom>
          <a:noFill/>
        </p:spPr>
        <p:txBody>
          <a:bodyPr wrap="square">
            <a:spAutoFit/>
          </a:bodyPr>
          <a:lstStyle/>
          <a:p>
            <a:r>
              <a:rPr lang="en-US" b="0" i="1" dirty="0">
                <a:solidFill>
                  <a:srgbClr val="373D3F"/>
                </a:solidFill>
                <a:effectLst/>
                <a:latin typeface="Cormorant Garamond"/>
              </a:rPr>
              <a:t>“Organization theory has become a kind of biology in which the distinctions and relations among molecules, cells, complex organisms, species, and ecology are paralleled in those between individuals, groups, organizations, populations (species) of organizations, and their social ecology</a:t>
            </a:r>
            <a:r>
              <a:rPr lang="en-US" i="1" dirty="0">
                <a:solidFill>
                  <a:srgbClr val="373D3F"/>
                </a:solidFill>
                <a:latin typeface="Cormorant Garamond"/>
              </a:rPr>
              <a:t>” </a:t>
            </a:r>
            <a:r>
              <a:rPr lang="en-US" b="0" i="1" dirty="0">
                <a:solidFill>
                  <a:srgbClr val="373D3F"/>
                </a:solidFill>
                <a:effectLst/>
                <a:latin typeface="Cormorant Garamond"/>
              </a:rPr>
              <a:t>(Morgan, 34).</a:t>
            </a:r>
            <a:endParaRPr lang="en-US" dirty="0"/>
          </a:p>
        </p:txBody>
      </p:sp>
      <p:pic>
        <p:nvPicPr>
          <p:cNvPr id="4100" name="Picture 4" descr="Lewis Hamilton tire puncture on last lap; still wins British GP at  Silversone">
            <a:extLst>
              <a:ext uri="{FF2B5EF4-FFF2-40B4-BE49-F238E27FC236}">
                <a16:creationId xmlns:a16="http://schemas.microsoft.com/office/drawing/2014/main" id="{82A8108D-40DC-DB4E-B27B-498B80CD80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275" y="2572511"/>
            <a:ext cx="4984469" cy="301581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72FC5400-56B1-AF49-8F0B-50AC5EBE5005}"/>
              </a:ext>
            </a:extLst>
          </p:cNvPr>
          <p:cNvSpPr txBox="1"/>
          <p:nvPr/>
        </p:nvSpPr>
        <p:spPr>
          <a:xfrm>
            <a:off x="647275" y="5663393"/>
            <a:ext cx="4124462" cy="369332"/>
          </a:xfrm>
          <a:prstGeom prst="rect">
            <a:avLst/>
          </a:prstGeom>
          <a:solidFill>
            <a:schemeClr val="tx1"/>
          </a:solidFill>
        </p:spPr>
        <p:txBody>
          <a:bodyPr wrap="none" rtlCol="0">
            <a:spAutoFit/>
          </a:bodyPr>
          <a:lstStyle/>
          <a:p>
            <a:r>
              <a:rPr lang="en-US" dirty="0">
                <a:solidFill>
                  <a:schemeClr val="bg1"/>
                </a:solidFill>
              </a:rPr>
              <a:t>Lack of organizational harmony = </a:t>
            </a:r>
            <a:r>
              <a:rPr lang="en-US" b="1" dirty="0">
                <a:solidFill>
                  <a:schemeClr val="bg1"/>
                </a:solidFill>
              </a:rPr>
              <a:t>flat tire!</a:t>
            </a:r>
          </a:p>
        </p:txBody>
      </p:sp>
      <p:cxnSp>
        <p:nvCxnSpPr>
          <p:cNvPr id="22" name="Straight Arrow Connector 21">
            <a:extLst>
              <a:ext uri="{FF2B5EF4-FFF2-40B4-BE49-F238E27FC236}">
                <a16:creationId xmlns:a16="http://schemas.microsoft.com/office/drawing/2014/main" id="{95ADD075-353E-F140-BC82-7429C5204C5D}"/>
              </a:ext>
            </a:extLst>
          </p:cNvPr>
          <p:cNvCxnSpPr>
            <a:cxnSpLocks/>
          </p:cNvCxnSpPr>
          <p:nvPr/>
        </p:nvCxnSpPr>
        <p:spPr>
          <a:xfrm flipV="1">
            <a:off x="3950208" y="4876800"/>
            <a:ext cx="195072" cy="78588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102" name="Picture 6" descr="Leo Stevens, Valtteri Bottas, Lewis Hamilton, Renault, Imola, 2020">
            <a:extLst>
              <a:ext uri="{FF2B5EF4-FFF2-40B4-BE49-F238E27FC236}">
                <a16:creationId xmlns:a16="http://schemas.microsoft.com/office/drawing/2014/main" id="{7FDE1DC7-15DF-1044-B8AE-DD90802E12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0258" y="2570960"/>
            <a:ext cx="4523720" cy="301581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706B2853-FB67-AE48-9B7C-C929915B944F}"/>
              </a:ext>
            </a:extLst>
          </p:cNvPr>
          <p:cNvSpPr txBox="1"/>
          <p:nvPr/>
        </p:nvSpPr>
        <p:spPr>
          <a:xfrm>
            <a:off x="6497150" y="5680130"/>
            <a:ext cx="3682483" cy="276999"/>
          </a:xfrm>
          <a:prstGeom prst="rect">
            <a:avLst/>
          </a:prstGeom>
          <a:noFill/>
        </p:spPr>
        <p:txBody>
          <a:bodyPr wrap="none" rtlCol="0">
            <a:spAutoFit/>
          </a:bodyPr>
          <a:lstStyle/>
          <a:p>
            <a:r>
              <a:rPr lang="en-US" sz="1200" dirty="0">
                <a:solidFill>
                  <a:schemeClr val="bg1">
                    <a:lumMod val="65000"/>
                  </a:schemeClr>
                </a:solidFill>
              </a:rPr>
              <a:t>Mercedes drivers bringing their engineer on the podium</a:t>
            </a:r>
          </a:p>
        </p:txBody>
      </p:sp>
      <p:sp>
        <p:nvSpPr>
          <p:cNvPr id="28" name="TextBox 27">
            <a:extLst>
              <a:ext uri="{FF2B5EF4-FFF2-40B4-BE49-F238E27FC236}">
                <a16:creationId xmlns:a16="http://schemas.microsoft.com/office/drawing/2014/main" id="{BEABFB15-184B-0A4C-8B3F-875C57357F18}"/>
              </a:ext>
            </a:extLst>
          </p:cNvPr>
          <p:cNvSpPr txBox="1"/>
          <p:nvPr/>
        </p:nvSpPr>
        <p:spPr>
          <a:xfrm>
            <a:off x="6560258" y="2108271"/>
            <a:ext cx="3174523" cy="369332"/>
          </a:xfrm>
          <a:prstGeom prst="rect">
            <a:avLst/>
          </a:prstGeom>
          <a:solidFill>
            <a:schemeClr val="tx1"/>
          </a:solidFill>
        </p:spPr>
        <p:txBody>
          <a:bodyPr wrap="none" rtlCol="0">
            <a:spAutoFit/>
          </a:bodyPr>
          <a:lstStyle/>
          <a:p>
            <a:r>
              <a:rPr lang="en-US" b="1" dirty="0">
                <a:solidFill>
                  <a:schemeClr val="bg1"/>
                </a:solidFill>
              </a:rPr>
              <a:t>All</a:t>
            </a:r>
            <a:r>
              <a:rPr lang="en-US" dirty="0">
                <a:solidFill>
                  <a:schemeClr val="bg1"/>
                </a:solidFill>
              </a:rPr>
              <a:t> employees must feel </a:t>
            </a:r>
            <a:r>
              <a:rPr lang="en-US" b="1" dirty="0">
                <a:solidFill>
                  <a:schemeClr val="bg1"/>
                </a:solidFill>
              </a:rPr>
              <a:t>valued</a:t>
            </a:r>
          </a:p>
        </p:txBody>
      </p:sp>
    </p:spTree>
    <p:extLst>
      <p:ext uri="{BB962C8B-B14F-4D97-AF65-F5344CB8AC3E}">
        <p14:creationId xmlns:p14="http://schemas.microsoft.com/office/powerpoint/2010/main" val="35952631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4459</TotalTime>
  <Words>607</Words>
  <Application>Microsoft Macintosh PowerPoint</Application>
  <PresentationFormat>Widescreen</PresentationFormat>
  <Paragraphs>90</Paragraphs>
  <Slides>14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Cormorant Garamond</vt:lpstr>
      <vt:lpstr>Arial</vt:lpstr>
      <vt:lpstr>Calibri</vt:lpstr>
      <vt:lpstr>Calibri Light</vt:lpstr>
      <vt:lpstr>Segoe UI</vt:lpstr>
      <vt:lpstr>Wingdings</vt:lpstr>
      <vt:lpstr>Office Theme</vt:lpstr>
      <vt:lpstr>Mercedes AMG F1</vt:lpstr>
      <vt:lpstr>Shared Knowledge</vt:lpstr>
      <vt:lpstr>Factory Team</vt:lpstr>
      <vt:lpstr>On Track Team</vt:lpstr>
      <vt:lpstr>Drivers</vt:lpstr>
      <vt:lpstr>How is Success Sustained?</vt:lpstr>
      <vt:lpstr>Brain</vt:lpstr>
      <vt:lpstr>PowerPoint Presentation</vt:lpstr>
      <vt:lpstr>Mercedes F1 As Organism</vt:lpstr>
      <vt:lpstr>PowerPoint Presentation</vt:lpstr>
      <vt:lpstr>Psychic Prison</vt:lpstr>
      <vt:lpstr>Appendix</vt:lpstr>
      <vt:lpstr>How is Success Sustained?</vt:lpstr>
      <vt:lpstr>Double-Loop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Mercedes AMG F1</dc:title>
  <dc:creator>Zach Cohen</dc:creator>
  <cp:lastModifiedBy>Zach Cohen</cp:lastModifiedBy>
  <cp:revision>65</cp:revision>
  <dcterms:created xsi:type="dcterms:W3CDTF">2021-12-07T18:44:47Z</dcterms:created>
  <dcterms:modified xsi:type="dcterms:W3CDTF">2021-12-10T21:04:06Z</dcterms:modified>
</cp:coreProperties>
</file>