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5143500" cx="9144000"/>
  <p:notesSz cx="6858000" cy="9144000"/>
  <p:embeddedFontLst>
    <p:embeddedFont>
      <p:font typeface="Roboto Slab"/>
      <p:regular r:id="rId15"/>
      <p:bold r:id="rId16"/>
    </p:embeddedFont>
    <p:embeddedFont>
      <p:font typeface="Robot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181CD85-0D9E-46F3-84CC-934AD9700414}">
  <a:tblStyle styleId="{A181CD85-0D9E-46F3-84CC-934AD970041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font" Target="fonts/RobotoSlab-regular.fntdata"/><Relationship Id="rId14" Type="http://schemas.openxmlformats.org/officeDocument/2006/relationships/slide" Target="slides/slide8.xml"/><Relationship Id="rId17" Type="http://schemas.openxmlformats.org/officeDocument/2006/relationships/font" Target="fonts/Roboto-regular.fntdata"/><Relationship Id="rId16" Type="http://schemas.openxmlformats.org/officeDocument/2006/relationships/font" Target="fonts/RobotoSlab-bold.fntdata"/><Relationship Id="rId5" Type="http://schemas.openxmlformats.org/officeDocument/2006/relationships/slideMaster" Target="slideMasters/slideMaster1.xml"/><Relationship Id="rId19" Type="http://schemas.openxmlformats.org/officeDocument/2006/relationships/font" Target="fonts/Roboto-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Roboto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06e4ea4a6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06e4ea4a6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06e4ea4a6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06e4ea4a6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06e4ea4a63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06e4ea4a63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06e4ea4a63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06e4ea4a63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06e4ea4a63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06e4ea4a63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06e4ea4a63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06e4ea4a63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06e4ea4a63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06e4ea4a63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en.wikipedia.org/wiki/Room_and_board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sandomenico.org/fs/pages/1014" TargetMode="External"/><Relationship Id="rId4" Type="http://schemas.openxmlformats.org/officeDocument/2006/relationships/image" Target="../media/image7.png"/><Relationship Id="rId5" Type="http://schemas.openxmlformats.org/officeDocument/2006/relationships/image" Target="../media/image3.png"/><Relationship Id="rId6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Reimagining Boarding Schools</a:t>
            </a:r>
            <a:endParaRPr/>
          </a:p>
        </p:txBody>
      </p: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Amya Bolden and Angel Li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>
            <a:off x="387900" y="1481250"/>
            <a:ext cx="8368200" cy="92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36">
                <a:latin typeface="Arial"/>
                <a:ea typeface="Arial"/>
                <a:cs typeface="Arial"/>
                <a:sym typeface="Arial"/>
              </a:rPr>
              <a:t>“A boarding school is an institution where children live within premises while being given formal instruction. The word "boarding" is used in the sense of "</a:t>
            </a:r>
            <a:r>
              <a:rPr lang="en" sz="4636"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room and board</a:t>
            </a:r>
            <a:r>
              <a:rPr lang="en" sz="4636">
                <a:latin typeface="Arial"/>
                <a:ea typeface="Arial"/>
                <a:cs typeface="Arial"/>
                <a:sym typeface="Arial"/>
              </a:rPr>
              <a:t>", i.e. lodging and meals. As they have existed for many centuries, and now extend across many countries, their function and ethos varies greatly” (Wikipedia).</a:t>
            </a:r>
            <a:endParaRPr b="1" sz="5386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71" name="Google Shape;71;p14"/>
          <p:cNvGraphicFramePr/>
          <p:nvPr/>
        </p:nvGraphicFramePr>
        <p:xfrm>
          <a:off x="1000125" y="257176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{A181CD85-0D9E-46F3-84CC-934AD9700414}</a:tableStyleId>
              </a:tblPr>
              <a:tblGrid>
                <a:gridCol w="3619500"/>
                <a:gridCol w="3619500"/>
              </a:tblGrid>
              <a:tr h="257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Pros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Cons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484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Independence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 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Independence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 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484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Sense of 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community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 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Mental health, stress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484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High 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quality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 of 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education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 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Thacher School</a:t>
            </a:r>
            <a:endParaRPr/>
          </a:p>
        </p:txBody>
      </p:sp>
      <p:sp>
        <p:nvSpPr>
          <p:cNvPr id="77" name="Google Shape;77;p15"/>
          <p:cNvSpPr txBox="1"/>
          <p:nvPr>
            <p:ph idx="1" type="body"/>
          </p:nvPr>
        </p:nvSpPr>
        <p:spPr>
          <a:xfrm>
            <a:off x="387900" y="1489825"/>
            <a:ext cx="41841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Located in Ojai, California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Founded in 1889 as an all-boys school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Co-ed, 9-12, boarding &amp; day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Horse &amp; Outdoor Programs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Honor, Fairness, Kindness, Truth</a:t>
            </a:r>
            <a:endParaRPr/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6025" y="3110363"/>
            <a:ext cx="2250025" cy="150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1550" y="87925"/>
            <a:ext cx="4384524" cy="2923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29537" y="3110374"/>
            <a:ext cx="2456537" cy="159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San Domenico School </a:t>
            </a:r>
            <a:endParaRPr/>
          </a:p>
        </p:txBody>
      </p:sp>
      <p:sp>
        <p:nvSpPr>
          <p:cNvPr id="86" name="Google Shape;86;p16"/>
          <p:cNvSpPr txBox="1"/>
          <p:nvPr>
            <p:ph idx="1" type="body"/>
          </p:nvPr>
        </p:nvSpPr>
        <p:spPr>
          <a:xfrm>
            <a:off x="387900" y="1489825"/>
            <a:ext cx="37566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8852" lvl="0" marL="457200" rtl="0" algn="l">
              <a:spcBef>
                <a:spcPts val="0"/>
              </a:spcBef>
              <a:spcAft>
                <a:spcPts val="0"/>
              </a:spcAft>
              <a:buSzPts val="1579"/>
              <a:buChar char="●"/>
            </a:pPr>
            <a:r>
              <a:rPr lang="en" sz="1578"/>
              <a:t>Located in San Anselmo, Marin County, CA</a:t>
            </a:r>
            <a:endParaRPr sz="1578"/>
          </a:p>
          <a:p>
            <a:pPr indent="-328852" lvl="0" marL="457200" rtl="0" algn="l">
              <a:spcBef>
                <a:spcPts val="0"/>
              </a:spcBef>
              <a:spcAft>
                <a:spcPts val="0"/>
              </a:spcAft>
              <a:buSzPts val="1579"/>
              <a:buChar char="●"/>
            </a:pPr>
            <a:r>
              <a:rPr lang="en" sz="1578"/>
              <a:t>Founded in 1850 by the </a:t>
            </a:r>
            <a:r>
              <a:rPr lang="en" sz="1578">
                <a:uFill>
                  <a:noFill/>
                </a:uFill>
                <a:hlinkClick r:id="rId3"/>
              </a:rPr>
              <a:t>Dominican Sisters</a:t>
            </a:r>
            <a:endParaRPr sz="1578"/>
          </a:p>
          <a:p>
            <a:pPr indent="-328852" lvl="0" marL="457200" rtl="0" algn="l">
              <a:spcBef>
                <a:spcPts val="0"/>
              </a:spcBef>
              <a:spcAft>
                <a:spcPts val="0"/>
              </a:spcAft>
              <a:buSzPts val="1579"/>
              <a:buChar char="●"/>
            </a:pPr>
            <a:r>
              <a:rPr lang="en" sz="1578"/>
              <a:t>Co-ed K-12, day and boarding</a:t>
            </a:r>
            <a:endParaRPr sz="1578"/>
          </a:p>
          <a:p>
            <a:pPr indent="-328852" lvl="0" marL="457200" rtl="0" algn="l">
              <a:spcBef>
                <a:spcPts val="0"/>
              </a:spcBef>
              <a:spcAft>
                <a:spcPts val="0"/>
              </a:spcAft>
              <a:buSzPts val="1579"/>
              <a:buChar char="●"/>
            </a:pPr>
            <a:r>
              <a:rPr lang="en" sz="1578"/>
              <a:t>Dominican Catholic heritage which calls us to uphold the values of study, reflection, service and community</a:t>
            </a:r>
            <a:endParaRPr/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68600" y="249775"/>
            <a:ext cx="4452452" cy="295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68600" y="3315325"/>
            <a:ext cx="2025320" cy="155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02850" y="3315325"/>
            <a:ext cx="2218200" cy="155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Metaphorical Analysis</a:t>
            </a:r>
            <a:endParaRPr/>
          </a:p>
        </p:txBody>
      </p:sp>
      <p:sp>
        <p:nvSpPr>
          <p:cNvPr id="95" name="Google Shape;95;p17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Machine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School’s </a:t>
            </a:r>
            <a:r>
              <a:rPr lang="en"/>
              <a:t>expectation – students to follow schedule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Strict rules during study hours, assembly meetings, dining hall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Psychic Prison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Academics, college applications, personal life, all aspects of life are mixed together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Peer Pressure and comparison; constantly surrounded by other students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Domination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“Dorm parent”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Absence of “parental protection” for each student individually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Procedures: submitting forms to go home on weekends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Reimagined Future</a:t>
            </a:r>
            <a:endParaRPr/>
          </a:p>
        </p:txBody>
      </p:sp>
      <p:sp>
        <p:nvSpPr>
          <p:cNvPr id="101" name="Google Shape;101;p18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8852" lvl="0" marL="45720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SzPts val="1579"/>
              <a:buChar char="●"/>
            </a:pPr>
            <a:r>
              <a:rPr lang="en" sz="1578"/>
              <a:t>Students are not </a:t>
            </a:r>
            <a:r>
              <a:rPr lang="en" sz="1578"/>
              <a:t>machines</a:t>
            </a:r>
            <a:endParaRPr sz="1578"/>
          </a:p>
          <a:p>
            <a:pPr indent="-309167" lvl="1" marL="91440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SzPts val="1269"/>
              <a:buChar char="○"/>
            </a:pPr>
            <a:r>
              <a:rPr lang="en" sz="1268"/>
              <a:t>Be flexible, </a:t>
            </a:r>
            <a:r>
              <a:rPr lang="en" sz="1268"/>
              <a:t>understanding</a:t>
            </a:r>
            <a:r>
              <a:rPr lang="en" sz="1268"/>
              <a:t>, personal </a:t>
            </a:r>
            <a:endParaRPr sz="1268"/>
          </a:p>
          <a:p>
            <a:pPr indent="-328852" lvl="0" marL="45720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SzPts val="1579"/>
              <a:buChar char="●"/>
            </a:pPr>
            <a:r>
              <a:rPr lang="en" sz="1578"/>
              <a:t>More transparency between school administrators and parents/guardians</a:t>
            </a:r>
            <a:endParaRPr sz="1578"/>
          </a:p>
          <a:p>
            <a:pPr indent="-309167" lvl="1" marL="91440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SzPts val="1269"/>
              <a:buChar char="○"/>
            </a:pPr>
            <a:r>
              <a:rPr lang="en" sz="1268"/>
              <a:t>Communication: meetings that include all parties (students, parents, and administrators) for important matters </a:t>
            </a:r>
            <a:endParaRPr sz="1268"/>
          </a:p>
          <a:p>
            <a:pPr indent="-328852" lvl="0" marL="45720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SzPts val="1579"/>
              <a:buChar char="●"/>
            </a:pPr>
            <a:r>
              <a:rPr lang="en" sz="1578"/>
              <a:t>Counseling support</a:t>
            </a:r>
            <a:endParaRPr sz="1578"/>
          </a:p>
          <a:p>
            <a:pPr indent="-309167" lvl="1" marL="91440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SzPts val="1269"/>
              <a:buChar char="○"/>
            </a:pPr>
            <a:r>
              <a:rPr lang="en" sz="1268"/>
              <a:t>Diverse backgrounds (race, gender, sexual orientation, etc.)</a:t>
            </a:r>
            <a:endParaRPr sz="1268"/>
          </a:p>
          <a:p>
            <a:pPr indent="0" lvl="0" marL="0" rtl="0" algn="l">
              <a:lnSpc>
                <a:spcPct val="180000"/>
              </a:lnSpc>
              <a:spcBef>
                <a:spcPts val="1200"/>
              </a:spcBef>
              <a:spcAft>
                <a:spcPts val="1200"/>
              </a:spcAft>
              <a:buSzPts val="852"/>
              <a:buNone/>
            </a:pPr>
            <a:r>
              <a:t/>
            </a:r>
            <a:endParaRPr sz="1395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107" name="Google Shape;107;p19"/>
          <p:cNvSpPr txBox="1"/>
          <p:nvPr>
            <p:ph idx="1" type="body"/>
          </p:nvPr>
        </p:nvSpPr>
        <p:spPr>
          <a:xfrm>
            <a:off x="387900" y="1507000"/>
            <a:ext cx="4184100" cy="14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6865" lvl="0" marL="45720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SzPts val="1390"/>
              <a:buChar char="●"/>
            </a:pPr>
            <a:r>
              <a:rPr lang="en" sz="1390"/>
              <a:t>These are kids!!</a:t>
            </a:r>
            <a:endParaRPr sz="1390"/>
          </a:p>
          <a:p>
            <a:pPr indent="-316865" lvl="0" marL="45720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SzPts val="1390"/>
              <a:buChar char="●"/>
            </a:pPr>
            <a:r>
              <a:rPr lang="en" sz="1390"/>
              <a:t>Be the “home” away from home </a:t>
            </a:r>
            <a:endParaRPr sz="1390"/>
          </a:p>
          <a:p>
            <a:pPr indent="0" lvl="0" marL="0" rtl="0" algn="l">
              <a:lnSpc>
                <a:spcPct val="180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t/>
            </a:r>
            <a:endParaRPr sz="139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605"/>
              <a:buNone/>
            </a:pPr>
            <a:r>
              <a:t/>
            </a:r>
            <a:endParaRPr sz="989"/>
          </a:p>
        </p:txBody>
      </p:sp>
      <p:pic>
        <p:nvPicPr>
          <p:cNvPr id="108" name="Google Shape;10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400" y="1296525"/>
            <a:ext cx="2819400" cy="1619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9"/>
          <p:cNvSpPr txBox="1"/>
          <p:nvPr/>
        </p:nvSpPr>
        <p:spPr>
          <a:xfrm>
            <a:off x="909750" y="3308600"/>
            <a:ext cx="7324500" cy="10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i="1"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Boarding Schools have the ability to be extremely positive living and learning communities when students are NOT treated as machines and cycles of psychic prison and domination are eliminated. </a:t>
            </a:r>
            <a:endParaRPr i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Acknowledgements &amp; Sources</a:t>
            </a:r>
            <a:endParaRPr/>
          </a:p>
        </p:txBody>
      </p:sp>
      <p:sp>
        <p:nvSpPr>
          <p:cNvPr id="115" name="Google Shape;115;p20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Amya - “thank you to iona, whitney, and all my friends at thacher, also to my mom, barbara, and everyone in org theory!”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Angel - “parents, barbara, everyone in ORST100”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Morgan &amp; Grey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